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549" r:id="rId3"/>
    <p:sldId id="602" r:id="rId4"/>
    <p:sldId id="262" r:id="rId5"/>
    <p:sldId id="597" r:id="rId6"/>
    <p:sldId id="551" r:id="rId7"/>
    <p:sldId id="539" r:id="rId8"/>
    <p:sldId id="552" r:id="rId9"/>
    <p:sldId id="583" r:id="rId10"/>
    <p:sldId id="566" r:id="rId11"/>
    <p:sldId id="567" r:id="rId12"/>
    <p:sldId id="569" r:id="rId13"/>
    <p:sldId id="568" r:id="rId14"/>
    <p:sldId id="592" r:id="rId15"/>
    <p:sldId id="540" r:id="rId16"/>
    <p:sldId id="556" r:id="rId17"/>
    <p:sldId id="555" r:id="rId18"/>
    <p:sldId id="557" r:id="rId19"/>
    <p:sldId id="560" r:id="rId20"/>
    <p:sldId id="541" r:id="rId21"/>
    <p:sldId id="584" r:id="rId22"/>
    <p:sldId id="570" r:id="rId23"/>
    <p:sldId id="586" r:id="rId24"/>
    <p:sldId id="545" r:id="rId25"/>
    <p:sldId id="590" r:id="rId26"/>
    <p:sldId id="589" r:id="rId27"/>
    <p:sldId id="587" r:id="rId28"/>
    <p:sldId id="591" r:id="rId29"/>
    <p:sldId id="571" r:id="rId30"/>
    <p:sldId id="601" r:id="rId31"/>
    <p:sldId id="600" r:id="rId32"/>
    <p:sldId id="542" r:id="rId33"/>
    <p:sldId id="554" r:id="rId34"/>
    <p:sldId id="603" r:id="rId35"/>
    <p:sldId id="604" r:id="rId36"/>
    <p:sldId id="562" r:id="rId37"/>
    <p:sldId id="581" r:id="rId38"/>
    <p:sldId id="588" r:id="rId39"/>
    <p:sldId id="544" r:id="rId40"/>
    <p:sldId id="564" r:id="rId41"/>
    <p:sldId id="563" r:id="rId42"/>
    <p:sldId id="565" r:id="rId43"/>
    <p:sldId id="596" r:id="rId44"/>
    <p:sldId id="580" r:id="rId45"/>
    <p:sldId id="577" r:id="rId46"/>
    <p:sldId id="579" r:id="rId47"/>
    <p:sldId id="547" r:id="rId48"/>
    <p:sldId id="572" r:id="rId49"/>
    <p:sldId id="575" r:id="rId50"/>
    <p:sldId id="573" r:id="rId51"/>
    <p:sldId id="574" r:id="rId52"/>
    <p:sldId id="576" r:id="rId53"/>
    <p:sldId id="594" r:id="rId54"/>
    <p:sldId id="599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8" autoAdjust="0"/>
    <p:restoredTop sz="79094" autoAdjust="0"/>
  </p:normalViewPr>
  <p:slideViewPr>
    <p:cSldViewPr snapToGrid="0" snapToObjects="1">
      <p:cViewPr varScale="1">
        <p:scale>
          <a:sx n="91" d="100"/>
          <a:sy n="91" d="100"/>
        </p:scale>
        <p:origin x="31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AE9C4-6C10-AD43-B487-E27F74E96650}" type="datetimeFigureOut">
              <a:rPr lang="fr-FR" smtClean="0"/>
              <a:t>03/06/2021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89F39-0D22-C24E-95C8-C6579A8A08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482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766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TENDANCE PRÉDICTIVE:</a:t>
            </a:r>
          </a:p>
          <a:p>
            <a:r>
              <a:rPr lang="fr-FR" dirty="0"/>
              <a:t>https://</a:t>
            </a:r>
            <a:r>
              <a:rPr lang="fr-FR" dirty="0" err="1"/>
              <a:t>www.alliancy.fr</a:t>
            </a:r>
            <a:r>
              <a:rPr lang="fr-FR" dirty="0"/>
              <a:t>/retail-livraison-5-prochaines-annees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973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https://fortune.com/2021/01/11/manna-ireland-drone-delivery-groceries-startup-covid/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000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ABONNEMENT ILLIMITÉ DE LIVRAISON:</a:t>
            </a:r>
          </a:p>
          <a:p>
            <a:endParaRPr lang="fr-FR" dirty="0"/>
          </a:p>
          <a:p>
            <a:r>
              <a:rPr lang="fr-FR" dirty="0"/>
              <a:t>https://</a:t>
            </a:r>
            <a:r>
              <a:rPr lang="fr-FR" dirty="0" err="1"/>
              <a:t>www.lsa-conso.fr</a:t>
            </a:r>
            <a:r>
              <a:rPr lang="fr-FR" dirty="0"/>
              <a:t>/walmart-lance-un-abonnement-a-la-livraison-illimite-pour-98,327496</a:t>
            </a:r>
          </a:p>
          <a:p>
            <a:endParaRPr lang="fr-FR" dirty="0"/>
          </a:p>
          <a:p>
            <a:r>
              <a:rPr lang="fr-FR" dirty="0"/>
              <a:t>https://</a:t>
            </a:r>
            <a:r>
              <a:rPr lang="fr-FR" dirty="0" err="1"/>
              <a:t>www.actu-retail.fr</a:t>
            </a:r>
            <a:r>
              <a:rPr lang="fr-FR" dirty="0"/>
              <a:t>/tags/livraison/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158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NOUVEAU BUSINESS MODEL DE LA LIVRAISON:</a:t>
            </a:r>
          </a:p>
          <a:p>
            <a:r>
              <a:rPr lang="fr-FR" dirty="0"/>
              <a:t>https://</a:t>
            </a:r>
            <a:r>
              <a:rPr lang="fr-FR" dirty="0" err="1"/>
              <a:t>www.lesechos.fr</a:t>
            </a:r>
            <a:r>
              <a:rPr lang="fr-FR" dirty="0"/>
              <a:t>/industrie-services/tourisme-transport/pickme-cocolis-et-hipli-ces-start-up-qui-surfent-sur-la-folie-des-colis-1282453</a:t>
            </a:r>
          </a:p>
          <a:p>
            <a:endParaRPr lang="fr-FR" dirty="0"/>
          </a:p>
          <a:p>
            <a:r>
              <a:rPr lang="fr-FR" dirty="0"/>
              <a:t>https://</a:t>
            </a:r>
            <a:r>
              <a:rPr lang="fr-FR" dirty="0" err="1"/>
              <a:t>www.ladn.eu</a:t>
            </a:r>
            <a:r>
              <a:rPr lang="fr-FR" dirty="0"/>
              <a:t>/</a:t>
            </a:r>
            <a:r>
              <a:rPr lang="fr-FR" dirty="0" err="1"/>
              <a:t>adn</a:t>
            </a:r>
            <a:r>
              <a:rPr lang="fr-FR" dirty="0"/>
              <a:t>-business/news-business/</a:t>
            </a:r>
            <a:r>
              <a:rPr lang="fr-FR" dirty="0" err="1"/>
              <a:t>actualites</a:t>
            </a:r>
            <a:r>
              <a:rPr lang="fr-FR" dirty="0"/>
              <a:t>-annonceurs/</a:t>
            </a:r>
            <a:r>
              <a:rPr lang="fr-FR" dirty="0" err="1"/>
              <a:t>pickme</a:t>
            </a:r>
            <a:r>
              <a:rPr lang="fr-FR" dirty="0"/>
              <a:t>-nouveau-</a:t>
            </a:r>
            <a:r>
              <a:rPr lang="fr-FR" dirty="0" err="1"/>
              <a:t>modele</a:t>
            </a:r>
            <a:r>
              <a:rPr lang="fr-FR" dirty="0"/>
              <a:t>-livraison-site-</a:t>
            </a:r>
            <a:r>
              <a:rPr lang="fr-FR" dirty="0" err="1"/>
              <a:t>ecommerce</a:t>
            </a:r>
            <a:r>
              <a:rPr lang="fr-FR" dirty="0"/>
              <a:t>-voisins-relais/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473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7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seller.alibaba.com</a:t>
            </a:r>
            <a:r>
              <a:rPr lang="fr-FR" dirty="0"/>
              <a:t>/</a:t>
            </a:r>
            <a:r>
              <a:rPr lang="fr-FR" dirty="0" err="1"/>
              <a:t>businessblogs</a:t>
            </a:r>
            <a:r>
              <a:rPr lang="fr-FR" dirty="0"/>
              <a:t>/pxj79hm8-top-9-fashion-and-apparel-industry-trends-for-2021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809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MARKET PLACE, PIÈGE OU ELDORADO?</a:t>
            </a:r>
          </a:p>
          <a:p>
            <a:r>
              <a:rPr lang="fr-FR" dirty="0"/>
              <a:t>https://</a:t>
            </a:r>
            <a:r>
              <a:rPr lang="fr-FR" dirty="0" err="1"/>
              <a:t>www.ecommerce-nation.fr</a:t>
            </a:r>
            <a:r>
              <a:rPr lang="fr-FR" dirty="0"/>
              <a:t>/places-de-marche-e-</a:t>
            </a:r>
            <a:r>
              <a:rPr lang="fr-FR" dirty="0" err="1"/>
              <a:t>commercants</a:t>
            </a:r>
            <a:r>
              <a:rPr lang="fr-FR" dirty="0"/>
              <a:t>-eldorado-</a:t>
            </a:r>
            <a:r>
              <a:rPr lang="fr-FR" dirty="0" err="1"/>
              <a:t>piege</a:t>
            </a:r>
            <a:r>
              <a:rPr lang="fr-FR" dirty="0"/>
              <a:t>/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login.taobao.com</a:t>
            </a:r>
            <a:r>
              <a:rPr lang="fr-FR" dirty="0"/>
              <a:t>/</a:t>
            </a:r>
            <a:r>
              <a:rPr lang="fr-FR" dirty="0" err="1"/>
              <a:t>member</a:t>
            </a:r>
            <a:r>
              <a:rPr lang="fr-FR" dirty="0"/>
              <a:t>/</a:t>
            </a:r>
            <a:r>
              <a:rPr lang="fr-FR" dirty="0" err="1"/>
              <a:t>login.jhtml?redirectURL</a:t>
            </a:r>
            <a:r>
              <a:rPr lang="fr-FR" dirty="0"/>
              <a:t>=http%3A%2F%2Floreal.world.tmall.com%2Fshop%2Fview_shop.htm&amp;uuid=ab1ec24aca975df232d5f95dd7cf94f9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173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www.lsa-conso.fr</a:t>
            </a:r>
            <a:r>
              <a:rPr lang="fr-FR" dirty="0"/>
              <a:t>/experts-2021-la-grande-distribution-a-rate-le-virage-de-la-food-tech,370458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144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TENDANCES E-MARKETING:</a:t>
            </a:r>
          </a:p>
          <a:p>
            <a:r>
              <a:rPr lang="fr-FR" dirty="0"/>
              <a:t>SEO: https://</a:t>
            </a:r>
            <a:r>
              <a:rPr lang="fr-FR" dirty="0" err="1"/>
              <a:t>www.redacteur.com</a:t>
            </a:r>
            <a:r>
              <a:rPr lang="fr-FR" dirty="0"/>
              <a:t>/blog/seo-tendances-2021/</a:t>
            </a:r>
          </a:p>
          <a:p>
            <a:r>
              <a:rPr lang="fr-FR" dirty="0"/>
              <a:t>https://</a:t>
            </a:r>
            <a:r>
              <a:rPr lang="fr-FR" dirty="0" err="1"/>
              <a:t>www.useweb.fr</a:t>
            </a:r>
            <a:r>
              <a:rPr lang="fr-FR" dirty="0"/>
              <a:t>/blog/tendances-seo-2021</a:t>
            </a:r>
          </a:p>
          <a:p>
            <a:r>
              <a:rPr lang="fr-FR" dirty="0"/>
              <a:t>SEO VOCAL: https://</a:t>
            </a:r>
            <a:r>
              <a:rPr lang="fr-FR" dirty="0" err="1"/>
              <a:t>www.anthedesign.fr</a:t>
            </a:r>
            <a:r>
              <a:rPr lang="fr-FR" dirty="0"/>
              <a:t>/</a:t>
            </a:r>
            <a:r>
              <a:rPr lang="fr-FR" dirty="0" err="1"/>
              <a:t>referencement</a:t>
            </a:r>
            <a:r>
              <a:rPr lang="fr-FR" dirty="0"/>
              <a:t>/</a:t>
            </a:r>
            <a:r>
              <a:rPr lang="fr-FR" dirty="0" err="1"/>
              <a:t>seo</a:t>
            </a:r>
            <a:r>
              <a:rPr lang="fr-FR" dirty="0"/>
              <a:t>-vocal/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298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63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NRF 2021: https://</a:t>
            </a:r>
            <a:r>
              <a:rPr lang="fr-FR" dirty="0" err="1"/>
              <a:t>nrfbigshow.nrf.com</a:t>
            </a:r>
            <a:r>
              <a:rPr lang="fr-FR" dirty="0"/>
              <a:t>/</a:t>
            </a:r>
          </a:p>
          <a:p>
            <a:r>
              <a:rPr lang="fr-FR" dirty="0"/>
              <a:t>RETAIL INNOVATION WEEK: https://</a:t>
            </a:r>
            <a:r>
              <a:rPr lang="fr-FR" dirty="0" err="1"/>
              <a:t>www.youtube.com</a:t>
            </a:r>
            <a:r>
              <a:rPr lang="fr-FR" dirty="0"/>
              <a:t>/</a:t>
            </a:r>
            <a:r>
              <a:rPr lang="fr-FR" dirty="0" err="1"/>
              <a:t>channel</a:t>
            </a:r>
            <a:r>
              <a:rPr lang="fr-FR" dirty="0"/>
              <a:t>/UCmMMj8UH5QLdCXHh8qrvTxA</a:t>
            </a:r>
          </a:p>
          <a:p>
            <a:r>
              <a:rPr lang="fr-FR" dirty="0"/>
              <a:t>FUTURE OF RETAIL HUB: https://</a:t>
            </a:r>
            <a:r>
              <a:rPr lang="fr-FR" dirty="0" err="1"/>
              <a:t>hubinstitute.com</a:t>
            </a:r>
            <a:r>
              <a:rPr lang="fr-FR" dirty="0"/>
              <a:t>/en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386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www.kissthebride.fr</a:t>
            </a:r>
            <a:r>
              <a:rPr lang="fr-FR" dirty="0"/>
              <a:t>/data-marketing/pourquoi-mettre-la-data-au-</a:t>
            </a:r>
            <a:r>
              <a:rPr lang="fr-FR" dirty="0" err="1"/>
              <a:t>coeur</a:t>
            </a:r>
            <a:r>
              <a:rPr lang="fr-FR" dirty="0"/>
              <a:t>-de-votre-</a:t>
            </a:r>
            <a:r>
              <a:rPr lang="fr-FR" dirty="0" err="1"/>
              <a:t>strategie</a:t>
            </a:r>
            <a:r>
              <a:rPr lang="fr-FR" dirty="0"/>
              <a:t>-marketing/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062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fr.blog.businessdecision.com</a:t>
            </a:r>
            <a:r>
              <a:rPr lang="fr-FR" dirty="0"/>
              <a:t>/data-7-sujets-chauds-pour-2021/</a:t>
            </a:r>
          </a:p>
          <a:p>
            <a:endParaRPr lang="fr-FR" dirty="0"/>
          </a:p>
          <a:p>
            <a:r>
              <a:rPr lang="fr-FR" dirty="0"/>
              <a:t>https://</a:t>
            </a:r>
            <a:r>
              <a:rPr lang="fr-FR" dirty="0" err="1"/>
              <a:t>www.journaldunet.com</a:t>
            </a:r>
            <a:r>
              <a:rPr lang="fr-FR" dirty="0"/>
              <a:t>/solutions/</a:t>
            </a:r>
            <a:r>
              <a:rPr lang="fr-FR" dirty="0" err="1"/>
              <a:t>dsi</a:t>
            </a:r>
            <a:r>
              <a:rPr lang="fr-FR" dirty="0"/>
              <a:t>/1498471-2021-l-annee-de-la-customer-data-platform/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513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www.marketing-professionnel.fr</a:t>
            </a:r>
            <a:r>
              <a:rPr lang="fr-FR" dirty="0"/>
              <a:t>/tribune-libre/experience-digitale-client-reinventer-data-202103.html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661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086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DÉCOUVRIR LE MÉTIER DE CX:</a:t>
            </a:r>
          </a:p>
          <a:p>
            <a:r>
              <a:rPr lang="fr-FR" dirty="0"/>
              <a:t>https://</a:t>
            </a:r>
            <a:r>
              <a:rPr lang="fr-FR" dirty="0" err="1"/>
              <a:t>promel.fr</a:t>
            </a:r>
            <a:r>
              <a:rPr lang="fr-FR" dirty="0"/>
              <a:t>/</a:t>
            </a:r>
            <a:r>
              <a:rPr lang="fr-FR" dirty="0" err="1"/>
              <a:t>metiers</a:t>
            </a:r>
            <a:r>
              <a:rPr lang="fr-FR" dirty="0"/>
              <a:t>-du-</a:t>
            </a:r>
            <a:r>
              <a:rPr lang="fr-FR" dirty="0" err="1"/>
              <a:t>crm</a:t>
            </a:r>
            <a:r>
              <a:rPr lang="fr-FR" dirty="0"/>
              <a:t>/</a:t>
            </a:r>
            <a:r>
              <a:rPr lang="fr-FR" dirty="0" err="1"/>
              <a:t>cxo</a:t>
            </a:r>
            <a:r>
              <a:rPr lang="fr-FR" dirty="0"/>
              <a:t>/</a:t>
            </a:r>
          </a:p>
          <a:p>
            <a:r>
              <a:rPr lang="fr-FR" dirty="0"/>
              <a:t>https://</a:t>
            </a:r>
            <a:r>
              <a:rPr lang="fr-FR" dirty="0" err="1"/>
              <a:t>www.usabilis.com</a:t>
            </a:r>
            <a:r>
              <a:rPr lang="fr-FR" dirty="0"/>
              <a:t>/cx-</a:t>
            </a:r>
            <a:r>
              <a:rPr lang="fr-FR" dirty="0" err="1"/>
              <a:t>ux</a:t>
            </a:r>
            <a:r>
              <a:rPr lang="fr-FR" dirty="0"/>
              <a:t>/</a:t>
            </a:r>
          </a:p>
          <a:p>
            <a:endParaRPr lang="fr-FR" dirty="0"/>
          </a:p>
          <a:p>
            <a:r>
              <a:rPr lang="fr-FR" dirty="0"/>
              <a:t>https://</a:t>
            </a:r>
            <a:r>
              <a:rPr lang="fr-FR" dirty="0" err="1"/>
              <a:t>www.journaldunet.com</a:t>
            </a:r>
            <a:r>
              <a:rPr lang="fr-FR" dirty="0"/>
              <a:t>/</a:t>
            </a:r>
            <a:r>
              <a:rPr lang="fr-FR" dirty="0" err="1"/>
              <a:t>ebusiness</a:t>
            </a:r>
            <a:r>
              <a:rPr lang="fr-FR" dirty="0"/>
              <a:t>/commerce/1496579-tendance-e-commerce-2021-l-experience-client-comptera-plus-que-jamais/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766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YOU MARKETING:</a:t>
            </a:r>
          </a:p>
          <a:p>
            <a:r>
              <a:rPr lang="fr-FR" dirty="0"/>
              <a:t>https://</a:t>
            </a:r>
            <a:r>
              <a:rPr lang="fr-FR" dirty="0" err="1"/>
              <a:t>www.sqli</a:t>
            </a:r>
            <a:r>
              <a:rPr lang="fr-FR" dirty="0"/>
              <a:t>-digital-</a:t>
            </a:r>
            <a:r>
              <a:rPr lang="fr-FR" dirty="0" err="1"/>
              <a:t>experience.com</a:t>
            </a:r>
            <a:r>
              <a:rPr lang="fr-FR" dirty="0"/>
              <a:t>/blog-</a:t>
            </a:r>
            <a:r>
              <a:rPr lang="fr-FR" dirty="0" err="1"/>
              <a:t>fr</a:t>
            </a:r>
            <a:r>
              <a:rPr lang="fr-FR" dirty="0"/>
              <a:t>/e-commerce-vers-hyper-personnalisation-</a:t>
            </a:r>
            <a:r>
              <a:rPr lang="fr-FR" dirty="0" err="1"/>
              <a:t>experience</a:t>
            </a:r>
            <a:r>
              <a:rPr lang="fr-FR" dirty="0"/>
              <a:t>-client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929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COMPRENDRE LES DNVB:</a:t>
            </a:r>
          </a:p>
          <a:p>
            <a:r>
              <a:rPr lang="fr-FR" dirty="0"/>
              <a:t>https://</a:t>
            </a:r>
            <a:r>
              <a:rPr lang="fr-FR" dirty="0" err="1"/>
              <a:t>magnitude.fr</a:t>
            </a:r>
            <a:r>
              <a:rPr lang="fr-FR" dirty="0"/>
              <a:t>/actus-marche/les-</a:t>
            </a:r>
            <a:r>
              <a:rPr lang="fr-FR" dirty="0" err="1"/>
              <a:t>dnvb</a:t>
            </a:r>
            <a:r>
              <a:rPr lang="fr-FR" dirty="0"/>
              <a:t>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701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www.journaldunet.com</a:t>
            </a:r>
            <a:r>
              <a:rPr lang="fr-FR" dirty="0"/>
              <a:t>/</a:t>
            </a:r>
            <a:r>
              <a:rPr lang="fr-FR" dirty="0" err="1"/>
              <a:t>ebusiness</a:t>
            </a:r>
            <a:r>
              <a:rPr lang="fr-FR" dirty="0"/>
              <a:t>/</a:t>
            </a:r>
            <a:r>
              <a:rPr lang="fr-FR" dirty="0" err="1"/>
              <a:t>crm</a:t>
            </a:r>
            <a:r>
              <a:rPr lang="fr-FR" dirty="0"/>
              <a:t>-marketing/1496495-les-evolutions-notables-de-la-fidelisation-moderne/</a:t>
            </a:r>
          </a:p>
          <a:p>
            <a:endParaRPr lang="fr-FR" dirty="0"/>
          </a:p>
          <a:p>
            <a:r>
              <a:rPr lang="fr-FR" dirty="0"/>
              <a:t>Le cas Décathlon: https://</a:t>
            </a:r>
            <a:r>
              <a:rPr lang="fr-FR" dirty="0" err="1"/>
              <a:t>lehub.laposte.fr</a:t>
            </a:r>
            <a:r>
              <a:rPr lang="fr-FR" dirty="0"/>
              <a:t>/</a:t>
            </a:r>
            <a:r>
              <a:rPr lang="fr-FR" dirty="0" err="1"/>
              <a:t>reperes</a:t>
            </a:r>
            <a:r>
              <a:rPr lang="fr-FR" dirty="0"/>
              <a:t>/pourquoi-</a:t>
            </a:r>
            <a:r>
              <a:rPr lang="fr-FR" dirty="0" err="1"/>
              <a:t>decathlon</a:t>
            </a:r>
            <a:r>
              <a:rPr lang="fr-FR" dirty="0"/>
              <a:t>-abandonne-son-programme-</a:t>
            </a:r>
            <a:r>
              <a:rPr lang="fr-FR" dirty="0" err="1"/>
              <a:t>fidelite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463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PASSER DU MULTICANAL VERS L’OMNICANAL:</a:t>
            </a:r>
          </a:p>
          <a:p>
            <a:r>
              <a:rPr lang="fr-FR" dirty="0"/>
              <a:t>https://</a:t>
            </a:r>
            <a:r>
              <a:rPr lang="fr-FR" dirty="0" err="1"/>
              <a:t>blog.comexplorer.com</a:t>
            </a:r>
            <a:r>
              <a:rPr lang="fr-FR" dirty="0"/>
              <a:t>/multicanal-</a:t>
            </a:r>
            <a:r>
              <a:rPr lang="fr-FR" dirty="0" err="1"/>
              <a:t>omnicanal</a:t>
            </a:r>
            <a:endParaRPr lang="fr-FR" dirty="0"/>
          </a:p>
          <a:p>
            <a:r>
              <a:rPr lang="fr-FR" dirty="0"/>
              <a:t>L’exemple du nouveau concept store LM: https://</a:t>
            </a:r>
            <a:r>
              <a:rPr lang="fr-FR" dirty="0" err="1"/>
              <a:t>zepros.fr</a:t>
            </a:r>
            <a:r>
              <a:rPr lang="fr-FR" dirty="0"/>
              <a:t>/voici-le-tout-dernier-concept-</a:t>
            </a:r>
            <a:r>
              <a:rPr lang="fr-FR" dirty="0" err="1"/>
              <a:t>leroy</a:t>
            </a:r>
            <a:r>
              <a:rPr lang="fr-FR" dirty="0"/>
              <a:t>-merlin-</a:t>
            </a:r>
            <a:r>
              <a:rPr lang="fr-FR" dirty="0" err="1"/>
              <a:t>omnicanal</a:t>
            </a:r>
            <a:r>
              <a:rPr lang="fr-FR" dirty="0"/>
              <a:t>--96726</a:t>
            </a:r>
          </a:p>
          <a:p>
            <a:endParaRPr lang="fr-FR" dirty="0"/>
          </a:p>
          <a:p>
            <a:r>
              <a:rPr lang="fr-FR" dirty="0"/>
              <a:t>STRATGÉGIE WEB TO STORE:</a:t>
            </a:r>
          </a:p>
          <a:p>
            <a:r>
              <a:rPr lang="fr-FR" dirty="0"/>
              <a:t>https://</a:t>
            </a:r>
            <a:r>
              <a:rPr lang="fr-FR" dirty="0" err="1"/>
              <a:t>blog.digitaleo.fr</a:t>
            </a:r>
            <a:r>
              <a:rPr lang="fr-FR" dirty="0"/>
              <a:t>/exemples-web-to-store</a:t>
            </a:r>
          </a:p>
          <a:p>
            <a:endParaRPr lang="fr-FR" dirty="0"/>
          </a:p>
          <a:p>
            <a:r>
              <a:rPr lang="fr-FR" dirty="0"/>
              <a:t>STRATÉGIE STORE TO WEB:</a:t>
            </a:r>
          </a:p>
          <a:p>
            <a:r>
              <a:rPr lang="fr-FR" dirty="0"/>
              <a:t>https://</a:t>
            </a:r>
            <a:r>
              <a:rPr lang="fr-FR" dirty="0" err="1"/>
              <a:t>www.fastmag.fr</a:t>
            </a:r>
            <a:r>
              <a:rPr lang="fr-FR" dirty="0"/>
              <a:t>/guide-5-2-comment-faire-du-store-to-web/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100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OUTILLER LE MÉTIER EN MAGASIN:</a:t>
            </a:r>
          </a:p>
          <a:p>
            <a:r>
              <a:rPr lang="fr-FR" dirty="0"/>
              <a:t>https://</a:t>
            </a:r>
            <a:r>
              <a:rPr lang="fr-FR" dirty="0" err="1"/>
              <a:t>blog.devensys.com</a:t>
            </a:r>
            <a:r>
              <a:rPr lang="fr-FR" dirty="0"/>
              <a:t>/tour-</a:t>
            </a:r>
            <a:r>
              <a:rPr lang="fr-FR" dirty="0" err="1"/>
              <a:t>dhorizon</a:t>
            </a:r>
            <a:r>
              <a:rPr lang="fr-FR" dirty="0"/>
              <a:t>-de-</a:t>
            </a:r>
            <a:r>
              <a:rPr lang="fr-FR" dirty="0" err="1"/>
              <a:t>microsoft</a:t>
            </a:r>
            <a:r>
              <a:rPr lang="fr-FR" dirty="0"/>
              <a:t>-power-</a:t>
            </a:r>
            <a:r>
              <a:rPr lang="fr-FR" dirty="0" err="1"/>
              <a:t>platform</a:t>
            </a:r>
            <a:r>
              <a:rPr lang="fr-FR" dirty="0"/>
              <a:t>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218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330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www.leparisien.fr</a:t>
            </a:r>
            <a:r>
              <a:rPr lang="fr-FR" dirty="0"/>
              <a:t>/</a:t>
            </a:r>
            <a:r>
              <a:rPr lang="fr-FR" dirty="0" err="1"/>
              <a:t>economie</a:t>
            </a:r>
            <a:r>
              <a:rPr lang="fr-FR" dirty="0"/>
              <a:t>/consommation/consommation-deliveroo-livre-les-produits-surgeles-picard-en-moins-de-30-minutes-21-01-2021-8420341.php</a:t>
            </a:r>
          </a:p>
          <a:p>
            <a:endParaRPr lang="fr-FR" dirty="0"/>
          </a:p>
          <a:p>
            <a:r>
              <a:rPr lang="fr-FR" dirty="0"/>
              <a:t>RETROUVEZ LA CONFÉRENCE DE LA DIRECTRICE E-COMMERCE:</a:t>
            </a:r>
          </a:p>
          <a:p>
            <a:r>
              <a:rPr lang="fr-FR" dirty="0"/>
              <a:t>https://</a:t>
            </a:r>
            <a:r>
              <a:rPr lang="fr-FR" dirty="0" err="1"/>
              <a:t>hubinstitute.com</a:t>
            </a:r>
            <a:r>
              <a:rPr lang="fr-FR" dirty="0"/>
              <a:t>/2021/</a:t>
            </a:r>
            <a:r>
              <a:rPr lang="fr-FR" dirty="0" err="1"/>
              <a:t>DigitalBusiness</a:t>
            </a:r>
            <a:r>
              <a:rPr lang="fr-FR" dirty="0"/>
              <a:t>/HUBDAY/</a:t>
            </a:r>
            <a:r>
              <a:rPr lang="fr-FR" dirty="0" err="1"/>
              <a:t>Retail</a:t>
            </a:r>
            <a:r>
              <a:rPr lang="fr-FR" dirty="0"/>
              <a:t>/Transformation/</a:t>
            </a:r>
            <a:r>
              <a:rPr lang="fr-FR" dirty="0" err="1"/>
              <a:t>Replay</a:t>
            </a:r>
            <a:r>
              <a:rPr lang="fr-FR" dirty="0"/>
              <a:t>-</a:t>
            </a:r>
            <a:r>
              <a:rPr lang="fr-FR" dirty="0" err="1"/>
              <a:t>NathalieJacquot</a:t>
            </a:r>
            <a:r>
              <a:rPr lang="fr-FR" dirty="0"/>
              <a:t>-Picard-</a:t>
            </a:r>
            <a:r>
              <a:rPr lang="fr-FR" dirty="0" err="1"/>
              <a:t>Omnicanal</a:t>
            </a:r>
            <a:r>
              <a:rPr lang="fr-FR" dirty="0"/>
              <a:t>-</a:t>
            </a:r>
            <a:r>
              <a:rPr lang="fr-FR" dirty="0" err="1"/>
              <a:t>TestAndLearn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99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www.ecommercemag.fr</a:t>
            </a:r>
            <a:r>
              <a:rPr lang="fr-FR" dirty="0"/>
              <a:t>/</a:t>
            </a:r>
            <a:r>
              <a:rPr lang="fr-FR" dirty="0" err="1"/>
              <a:t>Thematique</a:t>
            </a:r>
            <a:r>
              <a:rPr lang="fr-FR" dirty="0"/>
              <a:t>/retail-1220/Infographies/-retail-etat-lieux-projets-commerce-346559.htm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169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www.lafinancepourtous.com</a:t>
            </a:r>
            <a:r>
              <a:rPr lang="fr-FR" dirty="0"/>
              <a:t>/</a:t>
            </a:r>
            <a:r>
              <a:rPr lang="fr-FR" dirty="0" err="1"/>
              <a:t>decryptages</a:t>
            </a:r>
            <a:r>
              <a:rPr lang="fr-FR" dirty="0"/>
              <a:t>/finance-et-</a:t>
            </a:r>
            <a:r>
              <a:rPr lang="fr-FR" dirty="0" err="1"/>
              <a:t>societe</a:t>
            </a:r>
            <a:r>
              <a:rPr lang="fr-FR" dirty="0"/>
              <a:t>/nouvelles-</a:t>
            </a:r>
            <a:r>
              <a:rPr lang="fr-FR" dirty="0" err="1"/>
              <a:t>economies</a:t>
            </a:r>
            <a:r>
              <a:rPr lang="fr-FR" dirty="0"/>
              <a:t>/</a:t>
            </a:r>
            <a:r>
              <a:rPr lang="fr-FR" dirty="0" err="1"/>
              <a:t>gafa</a:t>
            </a:r>
            <a:r>
              <a:rPr lang="fr-FR" dirty="0"/>
              <a:t>-</a:t>
            </a:r>
            <a:r>
              <a:rPr lang="fr-FR" dirty="0" err="1"/>
              <a:t>gafam</a:t>
            </a:r>
            <a:r>
              <a:rPr lang="fr-FR" dirty="0"/>
              <a:t>-ou-</a:t>
            </a:r>
            <a:r>
              <a:rPr lang="fr-FR" dirty="0" err="1"/>
              <a:t>natu</a:t>
            </a:r>
            <a:r>
              <a:rPr lang="fr-FR" dirty="0"/>
              <a:t>-les-nouveaux-maitres-du-monde/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935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ZOOM SUR LE MARKETING PRÉDICTIF:</a:t>
            </a:r>
          </a:p>
          <a:p>
            <a:r>
              <a:rPr lang="fr-FR" dirty="0"/>
              <a:t>https://</a:t>
            </a:r>
            <a:r>
              <a:rPr lang="fr-FR" dirty="0" err="1"/>
              <a:t>blog.heypongo.com</a:t>
            </a:r>
            <a:r>
              <a:rPr lang="fr-FR" dirty="0"/>
              <a:t>/articles/marketing-</a:t>
            </a:r>
            <a:r>
              <a:rPr lang="fr-FR" dirty="0" err="1"/>
              <a:t>predictif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230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ZOOM SUR LE MARKETING PRÉDICTIF:</a:t>
            </a:r>
          </a:p>
          <a:p>
            <a:r>
              <a:rPr lang="fr-FR" dirty="0"/>
              <a:t>https://</a:t>
            </a:r>
            <a:r>
              <a:rPr lang="fr-FR" dirty="0" err="1"/>
              <a:t>blog.heypongo.com</a:t>
            </a:r>
            <a:r>
              <a:rPr lang="fr-FR" dirty="0"/>
              <a:t>/articles/marketing-</a:t>
            </a:r>
            <a:r>
              <a:rPr lang="fr-FR" dirty="0" err="1"/>
              <a:t>predictif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833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SUR LES ASSISTANTS ROBOTS EN POINT DE VENTE PHYSIQUE: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www.trendhunter.com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/trends/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-b-robot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527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venturebeat.com</a:t>
            </a:r>
            <a:r>
              <a:rPr lang="fr-FR" dirty="0"/>
              <a:t>/2021/03/22/adhawk-microsystems-launches-camera-less-eye-tracking-sensors-for-ar-vr/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633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www.ladn.eu</a:t>
            </a:r>
            <a:r>
              <a:rPr lang="fr-FR" dirty="0"/>
              <a:t>/mondes-</a:t>
            </a:r>
            <a:r>
              <a:rPr lang="fr-FR" dirty="0" err="1"/>
              <a:t>creatifs</a:t>
            </a:r>
            <a:r>
              <a:rPr lang="fr-FR" dirty="0"/>
              <a:t>/design-sonore-et-si-vous-pouviez-</a:t>
            </a:r>
            <a:r>
              <a:rPr lang="fr-FR" dirty="0" err="1"/>
              <a:t>ecouter</a:t>
            </a:r>
            <a:r>
              <a:rPr lang="fr-FR" dirty="0"/>
              <a:t>-un-parfum/?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91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419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www.peerlessassigns.com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-store-in-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78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KANTAR: UNE SOURCE INTÉRESSANTE SUR LES TENDANCES DE CONSOMMATION:</a:t>
            </a:r>
          </a:p>
          <a:p>
            <a:r>
              <a:rPr lang="fr-FR" dirty="0"/>
              <a:t>https://</a:t>
            </a:r>
            <a:r>
              <a:rPr lang="fr-FR" dirty="0" err="1"/>
              <a:t>www.kantar.com</a:t>
            </a:r>
            <a:r>
              <a:rPr lang="fr-FR" dirty="0"/>
              <a:t>/</a:t>
            </a:r>
            <a:r>
              <a:rPr lang="fr-FR" dirty="0" err="1"/>
              <a:t>fr</a:t>
            </a:r>
            <a:r>
              <a:rPr lang="fr-FR" dirty="0"/>
              <a:t>/inspirations/consommateurs-acheteurs-et-distributeurs/2018-la-consommation-hors-domicile?par=</a:t>
            </a:r>
            <a:r>
              <a:rPr lang="fr-FR" dirty="0" err="1"/>
              <a:t>fr</a:t>
            </a:r>
            <a:r>
              <a:rPr lang="fr-FR" dirty="0"/>
              <a:t>/A-la-une/OOH2018</a:t>
            </a:r>
          </a:p>
          <a:p>
            <a:endParaRPr lang="fr-FR" dirty="0"/>
          </a:p>
          <a:p>
            <a:r>
              <a:rPr lang="fr-FR" dirty="0"/>
              <a:t>https://</a:t>
            </a:r>
            <a:r>
              <a:rPr lang="fr-FR" dirty="0" err="1"/>
              <a:t>www.ecommercemag.fr</a:t>
            </a:r>
            <a:r>
              <a:rPr lang="fr-FR" dirty="0"/>
              <a:t>/</a:t>
            </a:r>
            <a:r>
              <a:rPr lang="fr-FR" dirty="0" err="1"/>
              <a:t>Thematique</a:t>
            </a:r>
            <a:r>
              <a:rPr lang="fr-FR" dirty="0"/>
              <a:t>/retail-1220/</a:t>
            </a:r>
            <a:r>
              <a:rPr lang="fr-FR" dirty="0" err="1"/>
              <a:t>Breves</a:t>
            </a:r>
            <a:r>
              <a:rPr lang="fr-FR" dirty="0"/>
              <a:t>/Les-consommateurs-fran-ais-tirailles-entre-plusieurs-ideaux-consommation-356769.htm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5109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 LE MICRO-FULFILLMENT: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www.supplychaindive.com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/news/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-micro-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grocery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-last-mile/589848/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322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www.lsa-conso.fr</a:t>
            </a:r>
            <a:r>
              <a:rPr lang="fr-FR" dirty="0"/>
              <a:t>/experts-2021-la-grande-distribution-a-rate-le-virage-de-la-food-tech,370458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666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209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www.journaldunet.com</a:t>
            </a:r>
            <a:r>
              <a:rPr lang="fr-FR" dirty="0"/>
              <a:t>/management/direction-</a:t>
            </a:r>
            <a:r>
              <a:rPr lang="fr-FR" dirty="0" err="1"/>
              <a:t>generale</a:t>
            </a:r>
            <a:r>
              <a:rPr lang="fr-FR" dirty="0"/>
              <a:t>/1497365-2021-quels-visages-pour-l-engagement-et-la-rse-dans-nos-entreprises/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5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YUKA CALCULE DÉSORMAIS L’IMPACT ENVIRONNEMENTAL</a:t>
            </a:r>
          </a:p>
          <a:p>
            <a:r>
              <a:rPr lang="fr-FR" dirty="0"/>
              <a:t>https://</a:t>
            </a:r>
            <a:r>
              <a:rPr lang="fr-FR" dirty="0" err="1"/>
              <a:t>www.usinenouvelle.com</a:t>
            </a:r>
            <a:r>
              <a:rPr lang="fr-FR" dirty="0"/>
              <a:t>/article/yuka-lance-son-eco-score-pour-calculer-l-impact-environnemental-des-produits.N1045424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054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NOUVELLE LÉGILSTATION, L’INDICE DE RÉPARABILITÉ:</a:t>
            </a:r>
          </a:p>
          <a:p>
            <a:r>
              <a:rPr lang="fr-FR" dirty="0"/>
              <a:t>https://</a:t>
            </a:r>
            <a:r>
              <a:rPr lang="fr-FR" dirty="0" err="1"/>
              <a:t>www.service-public.fr</a:t>
            </a:r>
            <a:r>
              <a:rPr lang="fr-FR" dirty="0"/>
              <a:t>/particuliers/</a:t>
            </a:r>
            <a:r>
              <a:rPr lang="fr-FR" dirty="0" err="1"/>
              <a:t>actualites</a:t>
            </a:r>
            <a:r>
              <a:rPr lang="fr-FR" dirty="0"/>
              <a:t>/A14590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80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102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www.business-tiktok.com</a:t>
            </a:r>
            <a:r>
              <a:rPr lang="fr-FR" dirty="0"/>
              <a:t>/eu-</a:t>
            </a:r>
            <a:r>
              <a:rPr lang="fr-FR" dirty="0" err="1"/>
              <a:t>gofulltiktok</a:t>
            </a:r>
            <a:r>
              <a:rPr lang="fr-FR" dirty="0"/>
              <a:t>-</a:t>
            </a:r>
            <a:r>
              <a:rPr lang="fr-FR" dirty="0" err="1"/>
              <a:t>fr</a:t>
            </a:r>
            <a:r>
              <a:rPr lang="fr-FR" dirty="0"/>
              <a:t>/?</a:t>
            </a:r>
            <a:r>
              <a:rPr lang="fr-FR" dirty="0" err="1"/>
              <a:t>platform</a:t>
            </a:r>
            <a:r>
              <a:rPr lang="fr-FR" dirty="0"/>
              <a:t>=</a:t>
            </a:r>
            <a:r>
              <a:rPr lang="fr-FR" dirty="0" err="1"/>
              <a:t>google&amp;channel</a:t>
            </a:r>
            <a:r>
              <a:rPr lang="fr-FR" dirty="0"/>
              <a:t>=FR-test-conversion-</a:t>
            </a:r>
            <a:r>
              <a:rPr lang="fr-FR" dirty="0" err="1"/>
              <a:t>search</a:t>
            </a:r>
            <a:r>
              <a:rPr lang="fr-FR" dirty="0"/>
              <a:t>--</a:t>
            </a:r>
            <a:r>
              <a:rPr lang="fr-FR" dirty="0" err="1"/>
              <a:t>accountlevel</a:t>
            </a:r>
            <a:r>
              <a:rPr lang="fr-FR" dirty="0"/>
              <a:t>-all-Brand-</a:t>
            </a:r>
            <a:r>
              <a:rPr lang="fr-FR" dirty="0" err="1"/>
              <a:t>brandname</a:t>
            </a:r>
            <a:r>
              <a:rPr lang="fr-FR" dirty="0"/>
              <a:t>---</a:t>
            </a:r>
            <a:r>
              <a:rPr lang="fr-FR" dirty="0" err="1"/>
              <a:t>FRfulltiktok</a:t>
            </a:r>
            <a:r>
              <a:rPr lang="fr-FR" dirty="0"/>
              <a:t>-pc--FR-</a:t>
            </a:r>
            <a:r>
              <a:rPr lang="fr-FR" dirty="0" err="1"/>
              <a:t>maxconv</a:t>
            </a:r>
            <a:r>
              <a:rPr lang="fr-FR" dirty="0"/>
              <a:t>-Phrase---937-own-20201220&amp;attr_source=</a:t>
            </a:r>
            <a:r>
              <a:rPr lang="fr-FR" dirty="0" err="1"/>
              <a:t>google&amp;attr_medium</a:t>
            </a:r>
            <a:r>
              <a:rPr lang="fr-FR" dirty="0"/>
              <a:t>=</a:t>
            </a:r>
            <a:r>
              <a:rPr lang="fr-FR" dirty="0" err="1"/>
              <a:t>search-ad&amp;attr_adgroup_id</a:t>
            </a:r>
            <a:r>
              <a:rPr lang="fr-FR" dirty="0"/>
              <a:t>=112721137621&amp;attr_term=publicit%C3%A9%20tiktok&amp;attr_agency=</a:t>
            </a:r>
            <a:r>
              <a:rPr lang="fr-FR" dirty="0" err="1"/>
              <a:t>growth&amp;attr_retarget</a:t>
            </a:r>
            <a:r>
              <a:rPr lang="fr-FR" dirty="0"/>
              <a:t>=</a:t>
            </a:r>
            <a:r>
              <a:rPr lang="fr-FR" dirty="0" err="1"/>
              <a:t>n&amp;gclid</a:t>
            </a:r>
            <a:r>
              <a:rPr lang="fr-FR" dirty="0"/>
              <a:t>=Cj0KCQjwo-aCBhC-ARIsAAkNQivFoZMW3yPHZdKN-Z_atQcOTOUtrQPbX1ICvu0HKg4F-cmvvcjwlP4aAsK5EALw_wcB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40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www.sudouest.fr</a:t>
            </a:r>
            <a:r>
              <a:rPr lang="fr-FR" dirty="0"/>
              <a:t>/culture/netflix-s-inspire-de-tiktok-avec-sa-nouvelle-section-pour-rire-1504818.php#:~:</a:t>
            </a:r>
            <a:r>
              <a:rPr lang="fr-FR" dirty="0" err="1"/>
              <a:t>text</a:t>
            </a:r>
            <a:r>
              <a:rPr lang="fr-FR" dirty="0"/>
              <a:t>=Le%20g%C3%A9ant%20am%C3%A9ricain%20du%20streaming,vid%C3%A9os%20de%20la%20plateforme%20TikTok.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440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BUSINESS PINTEREST:</a:t>
            </a:r>
          </a:p>
          <a:p>
            <a:r>
              <a:rPr lang="fr-FR" dirty="0"/>
              <a:t>https://</a:t>
            </a:r>
            <a:r>
              <a:rPr lang="fr-FR" dirty="0" err="1"/>
              <a:t>business.pinterest.com</a:t>
            </a:r>
            <a:r>
              <a:rPr lang="fr-FR" dirty="0"/>
              <a:t>/</a:t>
            </a:r>
            <a:r>
              <a:rPr lang="fr-FR" dirty="0" err="1"/>
              <a:t>fr</a:t>
            </a:r>
            <a:r>
              <a:rPr lang="fr-FR" dirty="0"/>
              <a:t>/content/</a:t>
            </a:r>
            <a:r>
              <a:rPr lang="fr-FR" dirty="0" err="1"/>
              <a:t>pinterest-predicts</a:t>
            </a:r>
            <a:r>
              <a:rPr lang="fr-FR" dirty="0"/>
              <a:t>/?</a:t>
            </a:r>
            <a:r>
              <a:rPr lang="fr-FR" dirty="0" err="1"/>
              <a:t>fbclid</a:t>
            </a:r>
            <a:r>
              <a:rPr lang="fr-FR" dirty="0"/>
              <a:t>=IwAR20IOSpHoPVTxt96ERq_gYzLbHD77PjNy6xk2v1srvAGrO7BInw0qWptbU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732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HALO by AMAZON:</a:t>
            </a:r>
          </a:p>
          <a:p>
            <a:r>
              <a:rPr lang="fr-FR" dirty="0"/>
              <a:t>https://</a:t>
            </a:r>
            <a:r>
              <a:rPr lang="fr-FR" dirty="0" err="1"/>
              <a:t>www.lesnumeriques.com</a:t>
            </a:r>
            <a:r>
              <a:rPr lang="fr-FR" dirty="0"/>
              <a:t>/capteur-</a:t>
            </a:r>
            <a:r>
              <a:rPr lang="fr-FR" dirty="0" err="1"/>
              <a:t>activite</a:t>
            </a:r>
            <a:r>
              <a:rPr lang="fr-FR" dirty="0"/>
              <a:t>/amazon-halo-un-bracelet-connecte-avec-abonnement-pour-surveiller-sa-sante-n153813.html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485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www.e-marketing.fr</a:t>
            </a:r>
            <a:r>
              <a:rPr lang="fr-FR" dirty="0"/>
              <a:t>/</a:t>
            </a:r>
            <a:r>
              <a:rPr lang="fr-FR" dirty="0" err="1"/>
              <a:t>Thematique</a:t>
            </a:r>
            <a:r>
              <a:rPr lang="fr-FR" dirty="0"/>
              <a:t>/retail-1095/</a:t>
            </a:r>
            <a:r>
              <a:rPr lang="fr-FR" dirty="0" err="1"/>
              <a:t>Breves</a:t>
            </a:r>
            <a:r>
              <a:rPr lang="fr-FR" dirty="0"/>
              <a:t>/Live-shopping-nouvelle-revolution-retail-media-358460.htm#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https://</a:t>
            </a:r>
            <a:r>
              <a:rPr lang="fr-FR" dirty="0" err="1"/>
              <a:t>www.lsa-conso.fr</a:t>
            </a:r>
            <a:r>
              <a:rPr lang="fr-FR" dirty="0"/>
              <a:t>/quel-potentiel-pour-le-live-shopping,370668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08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www.presse-citron.net</a:t>
            </a:r>
            <a:r>
              <a:rPr lang="fr-FR" dirty="0"/>
              <a:t>/twitter-lance-son-concurrent-de-clubhouse-sur-</a:t>
            </a:r>
            <a:r>
              <a:rPr lang="fr-FR" dirty="0" err="1"/>
              <a:t>android</a:t>
            </a:r>
            <a:r>
              <a:rPr lang="fr-FR" dirty="0"/>
              <a:t>/</a:t>
            </a:r>
          </a:p>
          <a:p>
            <a:endParaRPr lang="fr-FR" dirty="0"/>
          </a:p>
          <a:p>
            <a:r>
              <a:rPr lang="fr-FR" dirty="0"/>
              <a:t>https://</a:t>
            </a:r>
            <a:r>
              <a:rPr lang="fr-FR" dirty="0" err="1"/>
              <a:t>www.usine-digitale.fr</a:t>
            </a:r>
            <a:r>
              <a:rPr lang="fr-FR" dirty="0"/>
              <a:t>/article/twitter-annonce-le-lancement-mondial-de-spaces-son-rival-de-clubhouse-en-avril.N1070949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7896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https://</a:t>
            </a:r>
            <a:r>
              <a:rPr lang="fr-FR" dirty="0" err="1"/>
              <a:t>blog.agence-mya.fr</a:t>
            </a:r>
            <a:r>
              <a:rPr lang="fr-FR" dirty="0"/>
              <a:t>/chine/burberry-a-lance-son-premier-magasin-social-de-luxe-grace-a-wechat/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3510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business.critizr.com</a:t>
            </a:r>
            <a:r>
              <a:rPr lang="fr-FR" dirty="0"/>
              <a:t>/</a:t>
            </a:r>
            <a:r>
              <a:rPr lang="fr-FR" dirty="0" err="1"/>
              <a:t>fr</a:t>
            </a:r>
            <a:r>
              <a:rPr lang="fr-FR" dirty="0"/>
              <a:t>/</a:t>
            </a:r>
            <a:r>
              <a:rPr lang="fr-FR" dirty="0" err="1"/>
              <a:t>ebook-nouveau-visage-retail-physique?utm_campaign</a:t>
            </a:r>
            <a:r>
              <a:rPr lang="fr-FR" dirty="0"/>
              <a:t>=2020-Q4F-FR-The%20New%20Retail%20Journey&amp;utm_source=</a:t>
            </a:r>
            <a:r>
              <a:rPr lang="fr-FR" dirty="0" err="1"/>
              <a:t>LSA&amp;utm_medium</a:t>
            </a:r>
            <a:r>
              <a:rPr lang="fr-FR" dirty="0"/>
              <a:t>=article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43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321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www.journaldunet.com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/transport/1496619-en-2021-la-voiture-autonome-entre-dans-l-ere-de-la-commercialisation/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942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COMPRENDRE LA SUPPLY CHAIN:</a:t>
            </a:r>
          </a:p>
          <a:p>
            <a:r>
              <a:rPr lang="fr-FR" dirty="0"/>
              <a:t>https://</a:t>
            </a:r>
            <a:r>
              <a:rPr lang="fr-FR" dirty="0" err="1"/>
              <a:t>www.e-marketing.fr</a:t>
            </a:r>
            <a:r>
              <a:rPr lang="fr-FR" dirty="0"/>
              <a:t>/</a:t>
            </a:r>
            <a:r>
              <a:rPr lang="fr-FR" dirty="0" err="1"/>
              <a:t>Definitions</a:t>
            </a:r>
            <a:r>
              <a:rPr lang="fr-FR" dirty="0"/>
              <a:t>-Glossaire/Supply-chain-238906.htm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23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72% des consommateurs, la livraison est le critère le plus important pour un achat en ligne et 85% d'entre eux sont prêts à changer de site pour bénéficier d'une livraison plus adaptée à leurs besoins: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www.ecommercemag.fr</a:t>
            </a:r>
            <a:r>
              <a:rPr lang="fr-FR" dirty="0"/>
              <a:t>/</a:t>
            </a:r>
            <a:r>
              <a:rPr lang="fr-FR" dirty="0" err="1"/>
              <a:t>Thematique</a:t>
            </a:r>
            <a:r>
              <a:rPr lang="fr-FR" dirty="0"/>
              <a:t>/logistique-1222/</a:t>
            </a:r>
            <a:r>
              <a:rPr lang="fr-FR" dirty="0" err="1"/>
              <a:t>Breves</a:t>
            </a:r>
            <a:r>
              <a:rPr lang="fr-FR" dirty="0"/>
              <a:t>/experience-livraison-devient-aussi-importante-que-experience-achat-Vincent-Mayet-356064.htm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89F39-0D22-C24E-95C8-C6579A8A08D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271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460C7C-E28E-B845-B93E-7AAD10BB1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EA96B2-B0B5-A149-BB28-E1E3572A0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ABD7F4-9442-964E-8C1F-0E22B937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BA672-5ECD-D84C-B74A-D7FC99247DAB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56FBBC-6386-F649-9385-3931B0C4F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659ECF-CCDA-E946-917E-281F90EA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74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376FE-A345-374D-B211-D01BDBE5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E357BA-61B4-0944-8E48-1EB0B5AB4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98DCE6-640B-0847-B7FE-63796C38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8EE2-F280-C448-92F9-D9DE16B5C124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8197EC-F32E-B04C-90DB-6021F738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763320-6120-364C-81DB-5DC02F93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45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7C1A48A-D1CF-2D4A-BEBC-CBCD73F72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A203BB-8094-3F4A-B5CB-F604148A1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855504-75F3-CE40-B4C7-B60875B8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BAF6-BFAC-D943-917B-2409F14EDCC7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CF9A2E-2B32-7E42-8448-3438C57C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870B4A-5720-7E4D-8EDF-59F68963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51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BB8CC-C5B2-1E4D-B0D5-F17DAAF8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B6EE1A-3E36-DC4B-9736-03E29F10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24ABEC-F4A4-7148-8F63-CA2EF765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3B84-6322-CE41-A078-7B4D41EA3C7C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C0526-22E1-C340-9C5C-F7E478B9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384FAF-9BB4-F54F-B876-B95F3DA4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A0530-E01A-194E-B249-1B7CB8FD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1A48E7-D9E3-4041-8F42-27E80199F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690DAF-C866-624E-9AA4-3776634E0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DBA9-DFDF-1E4B-9C4F-E0254B1EEC88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A52CB1-4E24-D54D-AAAD-81D432B86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77BC29-FCF3-2742-BA6D-44497731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99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2D233A-D53E-154C-B774-BB9901CA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D6972E-6EB6-3744-B9F2-53A27D064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EF570B-4EC9-584A-96F3-D8F187852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1087D9-2D58-EF4E-9E2D-2F5E9066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B43C-F02E-CB41-B2AE-C646BCB19755}" type="datetime1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ADC1B2-96A1-6440-8CAA-AA582241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053E6E-D22C-A84A-B611-5A6D0D3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83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6D0C1-E50E-A147-956F-0FAD4B82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5317AA-3668-A843-A6AC-A3D01B184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7EA754-89B5-FB4E-8890-E20808F53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F4631BB-1E26-7B43-B31C-150D691D6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ADBCE5-0FB8-0D4D-A048-493264826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3DCDFDB-02BC-3446-B77C-D6022C4E9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0E1D-94AF-1B40-8FBD-2538F380C33F}" type="datetime1">
              <a:rPr lang="fr-FR" smtClean="0"/>
              <a:t>03/06/2021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6533E6-2EFA-7645-9C1C-7BB3E36F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F037306-7D3E-6446-B527-CB46FC31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05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DF7AD-D9DD-DE41-AC38-433207FB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EFC7C7D-2329-DA46-91D4-61F9B777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88D11-0F0D-2F45-9B8D-1085903E3868}" type="datetime1">
              <a:rPr lang="fr-FR" smtClean="0"/>
              <a:t>03/06/2021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2FD5BE-2952-C647-AC24-C40D50DF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FE3025-0E29-7246-AB7C-F800F758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20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A45FE6-F811-B547-A1DB-B107F6DC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4F85-CEDE-C24C-8F4D-08BC76AE219B}" type="datetime1">
              <a:rPr lang="fr-FR" smtClean="0"/>
              <a:t>03/06/2021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C213BD-907E-8146-8E22-D2CFB772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94CEB4-3099-7B45-8872-1C089EFE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58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C26ACB-EC0D-6C4D-BA89-5794A971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958393-7064-3F46-BD0D-DE714DE10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CD9022-4954-924B-9389-DD16B4724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0B7AD3-8E70-4949-BB16-2BEFF535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37B0-68D4-1345-91C0-B10CD058DA5E}" type="datetime1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23919A-1681-A442-AC0C-F82ACF5B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138B0F-CFD3-214E-823C-853B1830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36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6EDD4-3C40-1F4D-94E9-826EFAC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4129D5-BB96-C24E-ABE6-BB75F0CCE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3D31FE-929A-C046-9825-116AA490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C83C96-97E9-8A41-970A-D2614BF9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06965-F9AA-1F41-8EED-1FBF89D62644}" type="datetime1">
              <a:rPr lang="fr-FR" smtClean="0"/>
              <a:t>03/06/2021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2784F3-5589-3341-919E-0C72F267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A2460F-4CEC-FD47-9542-2D192629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8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3987A93-5A3C-FA4F-86A4-63F0CBC11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18B5F4-0626-4148-8FD8-C325A09D4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E9DC44-70F7-234C-86CF-EFB158683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C0C4-8938-594B-8184-5CC3A76441B7}" type="datetime1">
              <a:rPr lang="fr-FR" smtClean="0"/>
              <a:t>03/06/2021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5B9206-CA24-7F4D-9F2A-3E48C0170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Lucie Azelart – Retail 2021 – EPITECH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25F725-220A-2349-991E-76519EF24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81BB9-596C-3343-B3A2-1215032055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06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mmercemag.fr/Thematique/logistique-1222/Breves/experience-livraison-devient-aussi-importante-que-experience-achat-Vincent-Mayet-356064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ancy.fr/retail-livraison-5-prochaines-anne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une.com/2021/01/11/manna-ireland-drone-delivery-groceries-startup-covi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u-retail.fr/tags/livrais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hyperlink" Target="https://www.lsa-conso.fr/walmart-lance-un-abonnement-a-la-livraison-illimite-pour-98,327496" TargetMode="Externa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dn.eu/adn-business/news-business/actualites-annonceurs/pickme-nouveau-modele-livraison-site-ecommerce-voisins-relai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esechos.fr/industrie-services/tourisme-transport/pickme-cocolis-et-hipli-ces-start-up-qui-surfent-sur-la-folie-des-colis-1282453" TargetMode="Externa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eller.alibaba.com/businessblogs/pxj79hm8-top-9-fashion-and-apparel-industry-trends-for-202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mmerce-nation.fr/places-de-marche-e-commercants-eldorado-pieg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sa-conso.fr/experts-2021-la-grande-distribution-a-rate-le-virage-de-la-food-tech,37045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useweb.fr/blog/tendances-seo-2021" TargetMode="External"/><Relationship Id="rId7" Type="http://schemas.openxmlformats.org/officeDocument/2006/relationships/hyperlink" Target="https://www.redacteur.com/blog/seo-tendances-2021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anthedesign.fr/referencement/seo-vocal/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nrfbigshow.nrf.com/" TargetMode="External"/><Relationship Id="rId7" Type="http://schemas.openxmlformats.org/officeDocument/2006/relationships/hyperlink" Target="https://hubinstitute.com/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channel/UCmMMj8UH5QLdCXHh8qrvTxA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ssthebride.fr/data-marketing/pourquoi-mettre-la-data-au-coeur-de-votre-strategie-marketin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unet.com/solutions/dsi/1498471-2021-l-annee-de-la-customer-data-platfor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.blog.businessdecision.com/data-7-sujets-chauds-pour-2021/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ing-professionnel.fr/tribune-libre/experience-digitale-client-reinventer-data-202103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usabilis.com/cx-ux/" TargetMode="External"/><Relationship Id="rId7" Type="http://schemas.openxmlformats.org/officeDocument/2006/relationships/hyperlink" Target="https://www.journaldunet.com/ebusiness/commerce/1496579-tendance-e-commerce-2021-l-experience-client-comptera-plus-que-jamai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promel.fr/metiers-du-crm/cxo/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qli-digital-experience.com/blog-fr/e-commerce-vers-hyper-personnalisation-experience-clien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gnitude.fr/actus-marche/les-dnvb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hub.laposte.fr/reperes/pourquoi-decathlon-abandonne-son-programme-fidelit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ournaldunet.com/ebusiness/crm-marketing/1496495-les-evolutions-notables-de-la-fidelisation-moderne/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evensys.com/tour-dhorizon-de-microsoft-power-platfor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institute.com/2021/DigitalBusiness/HUBDAY/Retail/Transformation/Replay-NathalieJacquot-Picard-Omnicanal-TestAndLear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s://www.leparisien.fr/economie/consommation/consommation-deliveroo-livre-les-produits-surgeles-picard-en-moins-de-30-minutes-21-01-2021-8420341.php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financepourtous.com/decryptages/finance-et-societe/nouvelles-economies/gafa-gafam-ou-natu-les-nouveaux-maitres-du-mond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heypongo.com/articles/marketing-predicti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heypongo.com/articles/marketing-predicti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techcrunch.com/2020/09/28/amazon-launches-a-4-99-per-month-personal-shopper-service-for-mens-fashion/?guccounter=1&amp;guce_referrer=aHR0cHM6Ly93d3cuZ29vZ2xlLmNvbS8&amp;guce_referrer_sig=AQAAAJj7mQHopsMb_jn0_Tu7zKhEgFcmP5v2a54KPRxiG_JgEQP2nAWEgBaNYmJIGS64puoJhN0WHyDW_Mz0SNIcz0Jw_7hsLuwRZrXbAygTtY8yGQOtWY6M7dTWPuKaB3K1g8iepjhKcYCzT1PnGxpbNJpF1woxe9MCZlm1RrDqNGZu" TargetMode="External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dhunter.com/trends/around-b-robo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venturebeat.com/2021/03/22/adhawk-microsystems-launches-camera-less-eye-tracking-sensors-for-ar-vr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dn.eu/mondes-creatifs/design-sonore-et-si-vous-pouviez-ecouter-un-parfum/?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erlessassigns.com/what-is-a-dark-store-in-retail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pplychaindive.com/news/supply-chain-micro-fulfillment-grocery-last-mile/589848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sa-conso.fr/experts-2021-la-grande-distribution-a-rate-le-virage-de-la-food-tech,37045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ournaldunet.com/management/direction-generale/1497365-2021-quels-visages-pour-l-engagement-et-la-rse-dans-nos-entreprise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rvice-public.fr/particuliers/actualites/A14590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usiness-tiktok.com/eu-gofulltiktok-fr/?platform=google&amp;channel=FR-test-conversion-search--accountlevel-all-Brand-brandname---FRfulltiktok-pc--FR-maxconv-Phrase---937-own-20201220&amp;attr_source=google&amp;attr_medium=search-ad&amp;attr_adgroup_id=112721137621&amp;attr_term=publicit%C3%A9%20tiktok&amp;attr_agency=growth&amp;attr_retarget=n&amp;gclid=Cj0KCQjwo-aCBhC-ARIsAAkNQivFoZMW3yPHZdKN-Z_atQcOTOUtrQPbX1ICvu0HKg4F-cmvvcjwlP4aAsK5EALw_wcB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udouest.fr/culture/netflix-s-inspire-de-tiktok-avec-sa-nouvelle-section-pour-rire-1504818.php#:~:text=Le%20g%C3%A9ant%20am%C3%A9ricain%20du%20streaming,vid%C3%A9os%20de%20la%20plateforme%20TikTok." TargetMode="Externa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tar.com/fr/inspirations/consommateurs-acheteurs-et-distributeurs/2018-la-consommation-hors-domicile?par=fr/A-la-une/OOH201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ommercemag.fr/Thematique/retail-1220/Breves/Les-consommateurs-fran-ais-tirailles-entre-plusieurs-ideaux-consommation-356769.htm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hyperlink" Target="https://business.pinterest.com/fr/content/pinterest-predicts/?fbclid=IwAR20IOSpHoPVTxt96ERq_gYzLbHD77PjNy6xk2v1srvAGrO7BInw0qWptbU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sa-conso.fr/quel-potentiel-pour-le-live-shopping,370668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-marketing.fr/Thematique/retail-1095/Breves/Live-shopping-nouvelle-revolution-retail-media-358460.htm" TargetMode="Externa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se-citron.net/twitter-lance-son-concurrent-de-clubhouse-sur-android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hyperlink" Target="https://www.usine-digitale.fr/article/twitter-annonce-le-lancement-mondial-de-spaces-son-rival-de-clubhouse-en-avril.N1070949" TargetMode="External"/><Relationship Id="rId4" Type="http://schemas.openxmlformats.org/officeDocument/2006/relationships/image" Target="../media/image5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gence-mya.fr/chine/burberry-a-lance-son-premier-magasin-social-de-luxe-grace-a-wechat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.critizr.com/fr/ebook-nouveau-visage-retail-physique?utm_campaign=2020-Q4F-FR-The%20New%20Retail%20Journey&amp;utm_source=LSA&amp;utm_medium=articl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snumeriques.com/capteur-activite/amazon-halo-un-bracelet-connecte-avec-abonnement-pour-surveiller-sa-sante-n153813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journaldunet.com/economie/transport/1496619-en-2021-la-voiture-autonome-entre-dans-l-ere-de-la-commercialisat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marketing.fr/Definitions-Glossaire/Supply-chain-238906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80EF70B6-730E-E845-BB5D-214662678F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Journée découverte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22706E-6F96-BD40-876E-BEC782361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640D24E-D9AD-7241-B415-40D914AD2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" y="-494786"/>
            <a:ext cx="11246459" cy="74976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8DD1E4-567F-5B40-AE3E-ED5F5298D75E}"/>
              </a:ext>
            </a:extLst>
          </p:cNvPr>
          <p:cNvSpPr/>
          <p:nvPr/>
        </p:nvSpPr>
        <p:spPr>
          <a:xfrm>
            <a:off x="-316877" y="6396335"/>
            <a:ext cx="12673013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r>
              <a:rPr lang="fr-FR" sz="2400" dirty="0">
                <a:solidFill>
                  <a:schemeClr val="bg1"/>
                </a:solidFill>
              </a:rPr>
              <a:t>JARVISS RETAIL</a:t>
            </a:r>
          </a:p>
        </p:txBody>
      </p:sp>
    </p:spTree>
    <p:extLst>
      <p:ext uri="{BB962C8B-B14F-4D97-AF65-F5344CB8AC3E}">
        <p14:creationId xmlns:p14="http://schemas.microsoft.com/office/powerpoint/2010/main" val="144243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1217666" y="1333965"/>
            <a:ext cx="10515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hlinkClick r:id="rId3"/>
              </a:rPr>
              <a:t>NERF DE LA GUERRE: LA RAPIDITÉ DE LIVRAISON</a:t>
            </a:r>
            <a:endParaRPr lang="fr-FR" sz="2800" b="1" dirty="0"/>
          </a:p>
          <a:p>
            <a:endParaRPr lang="fr-FR" sz="2400" i="1" dirty="0"/>
          </a:p>
          <a:p>
            <a:r>
              <a:rPr lang="fr-FR" sz="2400" i="1" dirty="0" err="1"/>
              <a:t>Instacart</a:t>
            </a:r>
            <a:r>
              <a:rPr lang="fr-FR" sz="2400" i="1" dirty="0"/>
              <a:t>, Amazon et Walmart proposent une livraison en 1 H, </a:t>
            </a:r>
            <a:br>
              <a:rPr lang="fr-FR" sz="2400" i="1" dirty="0"/>
            </a:br>
            <a:r>
              <a:rPr lang="fr-FR" sz="2400" i="1" dirty="0"/>
              <a:t>						ce qui devient le nouveau standard.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9FE1BA-6277-7F41-8FEB-6A37CB90FB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4" y="3596500"/>
            <a:ext cx="3504144" cy="183967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ED9497C-42D7-7040-8AC5-D927A60D7D8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93" y="3512723"/>
            <a:ext cx="3419473" cy="19234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75BEB9-B22B-E34E-854E-B149C53F287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11" y="3512723"/>
            <a:ext cx="2885179" cy="19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5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736600" y="1135393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hlinkClick r:id="rId3"/>
              </a:rPr>
              <a:t>SIMPLICITÉ ET RAPIDITÉ SONT STRATÉGIQUES</a:t>
            </a:r>
            <a:endParaRPr lang="fr-FR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87B9D-7E56-584D-8BE6-09158003A835}"/>
              </a:ext>
            </a:extLst>
          </p:cNvPr>
          <p:cNvSpPr/>
          <p:nvPr/>
        </p:nvSpPr>
        <p:spPr>
          <a:xfrm>
            <a:off x="311917" y="3398894"/>
            <a:ext cx="3297184" cy="206210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3200" dirty="0"/>
              <a:t>« Amazon peut livrer 77,6 millions d’américains le jour même »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E8321E-F412-F242-83F9-CD80050895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299898"/>
            <a:ext cx="7556500" cy="39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1198616" y="1308539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/>
              <a:t>LES DRONES DE LIVRAISON : LA SOLUTION AU DERNIER KILOMÈTRE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E992-C638-1840-80F6-F5817FAB651D}"/>
              </a:ext>
            </a:extLst>
          </p:cNvPr>
          <p:cNvSpPr/>
          <p:nvPr/>
        </p:nvSpPr>
        <p:spPr>
          <a:xfrm>
            <a:off x="3935399" y="3054476"/>
            <a:ext cx="35598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i="1" dirty="0"/>
              <a:t>« Octobre 2020, TESCO s’associe à MANNA pour </a:t>
            </a:r>
            <a:r>
              <a:rPr lang="fr-FR" sz="2000" i="1" dirty="0">
                <a:hlinkClick r:id="rId3"/>
              </a:rPr>
              <a:t>un essai de livraison à domicile</a:t>
            </a:r>
            <a:r>
              <a:rPr lang="fr-FR" sz="2000" i="1" dirty="0"/>
              <a:t> à Galway.</a:t>
            </a:r>
            <a:br>
              <a:rPr lang="fr-FR" sz="2000" i="1" dirty="0"/>
            </a:br>
            <a:endParaRPr lang="fr-FR" sz="2000" i="1" dirty="0"/>
          </a:p>
          <a:p>
            <a:pPr algn="ctr"/>
            <a:r>
              <a:rPr lang="fr-FR" sz="2000" i="1" dirty="0"/>
              <a:t>Le service permet aux clients de commander des petits paniers à la demande depuis le site web.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E54595-BDA6-1845-8627-E67EFF0600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3" y="2198225"/>
            <a:ext cx="2875564" cy="43112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E3B14F-127F-1E46-BAB1-7E78F63847E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71" y="280626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1141466" y="1254507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/>
              <a:t>REPENSER LA LIVRAISON ?</a:t>
            </a:r>
          </a:p>
        </p:txBody>
      </p:sp>
      <p:pic>
        <p:nvPicPr>
          <p:cNvPr id="3" name="Image 2">
            <a:hlinkClick r:id="rId3"/>
            <a:extLst>
              <a:ext uri="{FF2B5EF4-FFF2-40B4-BE49-F238E27FC236}">
                <a16:creationId xmlns:a16="http://schemas.microsoft.com/office/drawing/2014/main" id="{24422687-4B90-1840-917C-6E77775666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1979" y="2077680"/>
            <a:ext cx="5250371" cy="3265125"/>
          </a:xfrm>
          <a:prstGeom prst="rect">
            <a:avLst/>
          </a:prstGeom>
        </p:spPr>
      </p:pic>
      <p:pic>
        <p:nvPicPr>
          <p:cNvPr id="4" name="Image 3">
            <a:hlinkClick r:id="rId5"/>
            <a:extLst>
              <a:ext uri="{FF2B5EF4-FFF2-40B4-BE49-F238E27FC236}">
                <a16:creationId xmlns:a16="http://schemas.microsoft.com/office/drawing/2014/main" id="{2D526B3E-C3D3-1C4A-B0A1-34A2A16907D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8" y="2136128"/>
            <a:ext cx="5250370" cy="3206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8D6B3C-B101-0D47-BC18-E5828FF67E21}"/>
              </a:ext>
            </a:extLst>
          </p:cNvPr>
          <p:cNvSpPr/>
          <p:nvPr/>
        </p:nvSpPr>
        <p:spPr>
          <a:xfrm>
            <a:off x="396728" y="5548870"/>
            <a:ext cx="10855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WALMART propose la livraison illimitée pour 98$/an pour contrecarrer Amazon prime et fidéliser les clients.</a:t>
            </a:r>
          </a:p>
        </p:txBody>
      </p:sp>
    </p:spTree>
    <p:extLst>
      <p:ext uri="{BB962C8B-B14F-4D97-AF65-F5344CB8AC3E}">
        <p14:creationId xmlns:p14="http://schemas.microsoft.com/office/powerpoint/2010/main" val="84170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339869" y="1399498"/>
            <a:ext cx="12255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/>
              <a:t>FACILITER LA </a:t>
            </a:r>
            <a:r>
              <a:rPr lang="fr-FR" sz="2800" b="1" dirty="0">
                <a:hlinkClick r:id="rId3"/>
              </a:rPr>
              <a:t>RÉCEPTION DES COLIS</a:t>
            </a:r>
            <a:r>
              <a:rPr lang="fr-FR" sz="2800" b="1" dirty="0"/>
              <a:t> ET LIMITER L’IMPACT ENVIRONNEMENTAL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DE83CF-6A36-2445-92D2-9E85D7492A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118933"/>
            <a:ext cx="11449050" cy="29561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D8FCAE-0C55-E644-B7AC-CF26F18FF7D5}"/>
              </a:ext>
            </a:extLst>
          </p:cNvPr>
          <p:cNvSpPr/>
          <p:nvPr/>
        </p:nvSpPr>
        <p:spPr>
          <a:xfrm>
            <a:off x="1733550" y="5429447"/>
            <a:ext cx="9467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« L'e-commerce est </a:t>
            </a:r>
            <a:r>
              <a:rPr lang="fr-FR" dirty="0">
                <a:hlinkClick r:id="rId5"/>
              </a:rPr>
              <a:t>en plein boom</a:t>
            </a:r>
            <a:r>
              <a:rPr lang="fr-FR" dirty="0"/>
              <a:t> mais l'offre de réception ne s'est pas encore adaptée en conséquence. Résultat : il y a encore 30 % des livraisons qui échouent lors du premier passage »</a:t>
            </a:r>
          </a:p>
        </p:txBody>
      </p:sp>
    </p:spTree>
    <p:extLst>
      <p:ext uri="{BB962C8B-B14F-4D97-AF65-F5344CB8AC3E}">
        <p14:creationId xmlns:p14="http://schemas.microsoft.com/office/powerpoint/2010/main" val="120071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7E0124-48F6-A84B-8C3B-98795D8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0" y="1536238"/>
            <a:ext cx="12192000" cy="53553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3 </a:t>
            </a: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DU E-COMMERCE </a:t>
            </a: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À L’OMNICANALITÉ</a:t>
            </a:r>
          </a:p>
          <a:p>
            <a:pPr marL="342900" indent="-342900" algn="ctr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119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7E0124-48F6-A84B-8C3B-98795D8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pic>
        <p:nvPicPr>
          <p:cNvPr id="4" name="Image 3" descr="Une image contenant texte, personne&#10;&#10;Description générée automatiquement">
            <a:hlinkClick r:id="rId3"/>
            <a:extLst>
              <a:ext uri="{FF2B5EF4-FFF2-40B4-BE49-F238E27FC236}">
                <a16:creationId xmlns:a16="http://schemas.microsoft.com/office/drawing/2014/main" id="{1E294707-1CB3-1942-80D6-4042E2200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155932"/>
            <a:ext cx="10791825" cy="56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59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pic>
        <p:nvPicPr>
          <p:cNvPr id="4" name="Image 3">
            <a:hlinkClick r:id="rId3"/>
            <a:extLst>
              <a:ext uri="{FF2B5EF4-FFF2-40B4-BE49-F238E27FC236}">
                <a16:creationId xmlns:a16="http://schemas.microsoft.com/office/drawing/2014/main" id="{C9BB2927-FF5E-9449-84CC-AD4A12B92E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662" y="2364199"/>
            <a:ext cx="10120961" cy="4209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4F957C-C4FB-9A4C-99BC-B705665AB62A}"/>
              </a:ext>
            </a:extLst>
          </p:cNvPr>
          <p:cNvSpPr/>
          <p:nvPr/>
        </p:nvSpPr>
        <p:spPr>
          <a:xfrm>
            <a:off x="504825" y="1270250"/>
            <a:ext cx="116379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/>
              <a:t>LES GAGNANTS DE LA CRISE SONT CEUX QUI ONT ANTICIPÉ LA DIGITALISATION DE LEUR STRATÉGIE COMMERCIALE</a:t>
            </a:r>
          </a:p>
        </p:txBody>
      </p:sp>
    </p:spTree>
    <p:extLst>
      <p:ext uri="{BB962C8B-B14F-4D97-AF65-F5344CB8AC3E}">
        <p14:creationId xmlns:p14="http://schemas.microsoft.com/office/powerpoint/2010/main" val="311833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pic>
        <p:nvPicPr>
          <p:cNvPr id="4" name="Image 3">
            <a:hlinkClick r:id="rId3"/>
            <a:extLst>
              <a:ext uri="{FF2B5EF4-FFF2-40B4-BE49-F238E27FC236}">
                <a16:creationId xmlns:a16="http://schemas.microsoft.com/office/drawing/2014/main" id="{A3C0D2AC-34C4-3742-A773-A6AF914394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1" y="1162646"/>
            <a:ext cx="10067059" cy="529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86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pic>
        <p:nvPicPr>
          <p:cNvPr id="5" name="Image 4">
            <a:hlinkClick r:id="rId3"/>
            <a:extLst>
              <a:ext uri="{FF2B5EF4-FFF2-40B4-BE49-F238E27FC236}">
                <a16:creationId xmlns:a16="http://schemas.microsoft.com/office/drawing/2014/main" id="{E094EE53-F789-B846-B1C5-B79486D47D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5483" y="2149320"/>
            <a:ext cx="3614571" cy="4048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4DE4AD-0A95-B545-8C29-8A4C91C34DFB}"/>
              </a:ext>
            </a:extLst>
          </p:cNvPr>
          <p:cNvSpPr/>
          <p:nvPr/>
        </p:nvSpPr>
        <p:spPr>
          <a:xfrm>
            <a:off x="269515" y="1350277"/>
            <a:ext cx="116379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/>
              <a:t>TENDANCES D’OPTIMISATION DE STRATÉGIE SEO, E-MERCH, PAYMENT  :</a:t>
            </a:r>
          </a:p>
        </p:txBody>
      </p:sp>
      <p:pic>
        <p:nvPicPr>
          <p:cNvPr id="7" name="Image 6">
            <a:hlinkClick r:id="rId5"/>
            <a:extLst>
              <a:ext uri="{FF2B5EF4-FFF2-40B4-BE49-F238E27FC236}">
                <a16:creationId xmlns:a16="http://schemas.microsoft.com/office/drawing/2014/main" id="{F1A35DB1-23C8-4E82-A00B-B84DA942E75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8093" y="2149319"/>
            <a:ext cx="3829693" cy="4048259"/>
          </a:xfrm>
          <a:prstGeom prst="rect">
            <a:avLst/>
          </a:prstGeom>
        </p:spPr>
      </p:pic>
      <p:pic>
        <p:nvPicPr>
          <p:cNvPr id="8" name="Image 7">
            <a:hlinkClick r:id="rId7"/>
            <a:extLst>
              <a:ext uri="{FF2B5EF4-FFF2-40B4-BE49-F238E27FC236}">
                <a16:creationId xmlns:a16="http://schemas.microsoft.com/office/drawing/2014/main" id="{D73905E1-ED3D-4FA4-AA86-93E21AAB57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47" y="2149318"/>
            <a:ext cx="3743398" cy="40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pic>
        <p:nvPicPr>
          <p:cNvPr id="4" name="Image 3">
            <a:hlinkClick r:id="rId3"/>
            <a:extLst>
              <a:ext uri="{FF2B5EF4-FFF2-40B4-BE49-F238E27FC236}">
                <a16:creationId xmlns:a16="http://schemas.microsoft.com/office/drawing/2014/main" id="{85FE922E-93A8-AB49-BFF6-CCC46C65D3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0" y="2879337"/>
            <a:ext cx="3930869" cy="25935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CD7BE21-2299-F841-935E-E8E65ED57ABA}"/>
              </a:ext>
            </a:extLst>
          </p:cNvPr>
          <p:cNvSpPr txBox="1"/>
          <p:nvPr/>
        </p:nvSpPr>
        <p:spPr>
          <a:xfrm>
            <a:off x="512956" y="1661532"/>
            <a:ext cx="11229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CETTE PRÉSENTATION EST UNE SYNTHÉSE D’INSIGHTS IDENTIFIÉS LORS DE 3 ÉVÈNEMENTS MAJEURS DANS LE SECTEUR DU RETAIL: </a:t>
            </a:r>
          </a:p>
        </p:txBody>
      </p:sp>
      <p:pic>
        <p:nvPicPr>
          <p:cNvPr id="7" name="Image 6">
            <a:hlinkClick r:id="rId5"/>
            <a:extLst>
              <a:ext uri="{FF2B5EF4-FFF2-40B4-BE49-F238E27FC236}">
                <a16:creationId xmlns:a16="http://schemas.microsoft.com/office/drawing/2014/main" id="{5A4B70B6-5261-4EBD-9659-95006F3959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7503" y="2789939"/>
            <a:ext cx="3930869" cy="2593590"/>
          </a:xfrm>
          <a:prstGeom prst="rect">
            <a:avLst/>
          </a:prstGeom>
        </p:spPr>
      </p:pic>
      <p:pic>
        <p:nvPicPr>
          <p:cNvPr id="9" name="Image 8">
            <a:hlinkClick r:id="rId7"/>
            <a:extLst>
              <a:ext uri="{FF2B5EF4-FFF2-40B4-BE49-F238E27FC236}">
                <a16:creationId xmlns:a16="http://schemas.microsoft.com/office/drawing/2014/main" id="{CA0F7341-F30A-4CB7-AE67-4F28D5991D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8879" y="2789939"/>
            <a:ext cx="4046549" cy="25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7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0" y="1625798"/>
            <a:ext cx="12192000" cy="52322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4 DATA</a:t>
            </a: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197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399" y="65057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CE8D7-0D46-F74D-8D25-A2409D0C0A72}"/>
              </a:ext>
            </a:extLst>
          </p:cNvPr>
          <p:cNvSpPr/>
          <p:nvPr/>
        </p:nvSpPr>
        <p:spPr>
          <a:xfrm>
            <a:off x="697344" y="1201957"/>
            <a:ext cx="11494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hlinkClick r:id="rId3"/>
              </a:rPr>
              <a:t>L’EXPLOITATION DE LA DATA</a:t>
            </a:r>
            <a:r>
              <a:rPr lang="fr-FR" sz="2800" dirty="0"/>
              <a:t> PERMET DES AVANTAGES TRÈS TANGIBLES</a:t>
            </a:r>
            <a:r>
              <a:rPr lang="fr-FR" dirty="0"/>
              <a:t>:</a:t>
            </a:r>
          </a:p>
        </p:txBody>
      </p:sp>
      <p:pic>
        <p:nvPicPr>
          <p:cNvPr id="6" name="Image 5">
            <a:hlinkClick r:id="rId3"/>
            <a:extLst>
              <a:ext uri="{FF2B5EF4-FFF2-40B4-BE49-F238E27FC236}">
                <a16:creationId xmlns:a16="http://schemas.microsoft.com/office/drawing/2014/main" id="{E21F7B9D-BB97-4743-8C8C-45026899DC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1300"/>
            <a:ext cx="12192000" cy="422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  <a:hlinkClick r:id="rId3"/>
              </a:rPr>
              <a:t>RETAIL &amp; E-COMMERCE 2021</a:t>
            </a:r>
            <a:endParaRPr lang="fr-FR" sz="4000" b="1" dirty="0">
              <a:latin typeface="Montserrat" charset="0"/>
              <a:ea typeface="Montserrat" charset="0"/>
              <a:cs typeface="Montserrat" charset="0"/>
              <a:sym typeface="Arial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7E0124-48F6-A84B-8C3B-98795D8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C97194-3C19-AA4A-8CB1-559DD384CD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6" y="1908974"/>
            <a:ext cx="9893589" cy="4742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ECE8D7-0D46-F74D-8D25-A2409D0C0A72}"/>
              </a:ext>
            </a:extLst>
          </p:cNvPr>
          <p:cNvSpPr/>
          <p:nvPr/>
        </p:nvSpPr>
        <p:spPr>
          <a:xfrm>
            <a:off x="736600" y="1150077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ASSOCIÉE À L’IA , LA </a:t>
            </a:r>
            <a:r>
              <a:rPr lang="fr-FR" sz="2800" dirty="0">
                <a:hlinkClick r:id="rId5"/>
              </a:rPr>
              <a:t>DATA</a:t>
            </a:r>
            <a:r>
              <a:rPr lang="fr-FR" sz="2800" dirty="0"/>
              <a:t> IMPACTE LE COMMERCE</a:t>
            </a:r>
            <a:r>
              <a:rPr lang="fr-F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8318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CE8D7-0D46-F74D-8D25-A2409D0C0A72}"/>
              </a:ext>
            </a:extLst>
          </p:cNvPr>
          <p:cNvSpPr/>
          <p:nvPr/>
        </p:nvSpPr>
        <p:spPr>
          <a:xfrm>
            <a:off x="198581" y="1463437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LA DATA AU SERVICE DE L’EXPERIENCE CLIENT </a:t>
            </a:r>
            <a:r>
              <a:rPr lang="fr-FR" dirty="0"/>
              <a:t>:</a:t>
            </a:r>
          </a:p>
        </p:txBody>
      </p:sp>
      <p:pic>
        <p:nvPicPr>
          <p:cNvPr id="4" name="Image 3">
            <a:hlinkClick r:id="rId3"/>
            <a:extLst>
              <a:ext uri="{FF2B5EF4-FFF2-40B4-BE49-F238E27FC236}">
                <a16:creationId xmlns:a16="http://schemas.microsoft.com/office/drawing/2014/main" id="{F41E7EEC-1F3A-5A4B-8D25-7B71FC8721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0709" y="2266077"/>
            <a:ext cx="9289473" cy="42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02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7E0124-48F6-A84B-8C3B-98795D8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-1" y="1821988"/>
            <a:ext cx="12192001" cy="52322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5 EXPÉRIENCE CLIENT</a:t>
            </a: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8256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pic>
        <p:nvPicPr>
          <p:cNvPr id="4" name="Image 3">
            <a:hlinkClick r:id="rId3"/>
            <a:extLst>
              <a:ext uri="{FF2B5EF4-FFF2-40B4-BE49-F238E27FC236}">
                <a16:creationId xmlns:a16="http://schemas.microsoft.com/office/drawing/2014/main" id="{61A0B8B2-D06B-4743-A371-5AEEFD50DC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4138" y="1757404"/>
            <a:ext cx="3783724" cy="5019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3ECF81-D53B-1546-BCD4-5BC3E657A828}"/>
              </a:ext>
            </a:extLst>
          </p:cNvPr>
          <p:cNvSpPr/>
          <p:nvPr/>
        </p:nvSpPr>
        <p:spPr>
          <a:xfrm>
            <a:off x="736600" y="1088667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COMMENCER PAR L’HUMAIN EN ÉCOUTANT SES CLIENTS: </a:t>
            </a:r>
            <a:endParaRPr lang="fr-FR" dirty="0"/>
          </a:p>
        </p:txBody>
      </p:sp>
      <p:pic>
        <p:nvPicPr>
          <p:cNvPr id="7" name="Image 6">
            <a:hlinkClick r:id="rId5"/>
            <a:extLst>
              <a:ext uri="{FF2B5EF4-FFF2-40B4-BE49-F238E27FC236}">
                <a16:creationId xmlns:a16="http://schemas.microsoft.com/office/drawing/2014/main" id="{5E3EB6A0-B5B6-4052-B568-AD5937D2C5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99" y="1701531"/>
            <a:ext cx="3783724" cy="5019944"/>
          </a:xfrm>
          <a:prstGeom prst="rect">
            <a:avLst/>
          </a:prstGeom>
        </p:spPr>
      </p:pic>
      <p:pic>
        <p:nvPicPr>
          <p:cNvPr id="8" name="Image 7">
            <a:hlinkClick r:id="rId7"/>
            <a:extLst>
              <a:ext uri="{FF2B5EF4-FFF2-40B4-BE49-F238E27FC236}">
                <a16:creationId xmlns:a16="http://schemas.microsoft.com/office/drawing/2014/main" id="{BC38C6DA-E4D5-4B2B-812C-8FC31F81983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3105" y="1701531"/>
            <a:ext cx="3857296" cy="501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4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7E0124-48F6-A84B-8C3B-98795D8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7CD06E-462D-1746-9066-C4F0FCFFCC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927" y="2074812"/>
            <a:ext cx="9030301" cy="46466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2E2E1A-49F1-5B40-B2F1-8C97CD426E08}"/>
              </a:ext>
            </a:extLst>
          </p:cNvPr>
          <p:cNvSpPr/>
          <p:nvPr/>
        </p:nvSpPr>
        <p:spPr>
          <a:xfrm>
            <a:off x="736600" y="1189324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hlinkClick r:id="rId4"/>
              </a:rPr>
              <a:t>L’ULTRA-PERSONNALISATION DES OFFRES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571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7E0124-48F6-A84B-8C3B-98795D8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1997B1-659A-364F-95F0-62DA9100EF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473" y="2065794"/>
            <a:ext cx="9552709" cy="4655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8C0CF6-95B2-D34D-AE43-49559888E2D3}"/>
              </a:ext>
            </a:extLst>
          </p:cNvPr>
          <p:cNvSpPr/>
          <p:nvPr/>
        </p:nvSpPr>
        <p:spPr>
          <a:xfrm>
            <a:off x="736600" y="1141144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DU PRODUIT À L’EXPÉRIENCE: CE QUE FONT </a:t>
            </a:r>
            <a:r>
              <a:rPr lang="fr-FR" sz="2800" dirty="0">
                <a:hlinkClick r:id="rId4"/>
              </a:rPr>
              <a:t>LES DNVB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9277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pic>
        <p:nvPicPr>
          <p:cNvPr id="4" name="Image 3">
            <a:hlinkClick r:id="rId3"/>
            <a:extLst>
              <a:ext uri="{FF2B5EF4-FFF2-40B4-BE49-F238E27FC236}">
                <a16:creationId xmlns:a16="http://schemas.microsoft.com/office/drawing/2014/main" id="{22ABE85A-2568-2943-AAC7-FCADD417FC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1" r="2473"/>
          <a:stretch/>
        </p:blipFill>
        <p:spPr>
          <a:xfrm>
            <a:off x="736600" y="1878290"/>
            <a:ext cx="10515600" cy="4644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2A4A5D-2D00-9044-9F3B-F6B6265F5FA2}"/>
              </a:ext>
            </a:extLst>
          </p:cNvPr>
          <p:cNvSpPr/>
          <p:nvPr/>
        </p:nvSpPr>
        <p:spPr>
          <a:xfrm>
            <a:off x="736600" y="1150532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hlinkClick r:id="rId5"/>
              </a:rPr>
              <a:t>LES PROGRAMMES DE FIDÉLISATION ÉVOLUENT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302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31D48C7-2CFE-0742-8678-ECE4B898D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344" y="1865463"/>
            <a:ext cx="10254673" cy="4367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C1029E-DC95-B743-A0CF-7FA65EF8C0CA}"/>
              </a:ext>
            </a:extLst>
          </p:cNvPr>
          <p:cNvSpPr/>
          <p:nvPr/>
        </p:nvSpPr>
        <p:spPr>
          <a:xfrm>
            <a:off x="443344" y="1088667"/>
            <a:ext cx="10871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DIGITAL IN STORE : UN ENJEU FORT VERS L’OMNICANALITÉ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50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83856F-2AA6-FE4F-AD2A-CC3148C6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INSIGHTS</a:t>
            </a:r>
            <a:br>
              <a:rPr lang="fr-FR" dirty="0"/>
            </a:br>
            <a:r>
              <a:rPr lang="fr-FR" dirty="0"/>
              <a:t>RETAIL &amp; E-COMMERCE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FB688E-55C0-8441-8C1F-0971F58D7B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68" y="2162434"/>
            <a:ext cx="6231301" cy="374447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3975">
            <a:solidFill>
              <a:schemeClr val="tx1"/>
            </a:solidFill>
          </a:ln>
          <a:effectLst>
            <a:softEdge rad="139700"/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20D6AC0-770C-4946-9411-3A5AEECC7B31}"/>
              </a:ext>
            </a:extLst>
          </p:cNvPr>
          <p:cNvSpPr txBox="1"/>
          <p:nvPr/>
        </p:nvSpPr>
        <p:spPr>
          <a:xfrm>
            <a:off x="1055749" y="3105834"/>
            <a:ext cx="249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FONCTIONNEMENT DU JARVISS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3601FEA-3FEA-544A-90CD-6C77C1D70592}"/>
              </a:ext>
            </a:extLst>
          </p:cNvPr>
          <p:cNvSpPr txBox="1"/>
          <p:nvPr/>
        </p:nvSpPr>
        <p:spPr>
          <a:xfrm>
            <a:off x="1011638" y="3794591"/>
            <a:ext cx="2643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Une note est proposée systématiquement sur chaque slide pour aller plus loin sur l’actualité décryptée.</a:t>
            </a:r>
          </a:p>
          <a:p>
            <a:r>
              <a:rPr lang="fr-FR" sz="1600" i="1" dirty="0"/>
              <a:t>BONNE LECTURE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6A2ED69-C195-B84E-AFB4-B71CE11CA7F3}"/>
              </a:ext>
            </a:extLst>
          </p:cNvPr>
          <p:cNvCxnSpPr/>
          <p:nvPr/>
        </p:nvCxnSpPr>
        <p:spPr>
          <a:xfrm>
            <a:off x="2698595" y="4973444"/>
            <a:ext cx="5921298" cy="836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66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7E0124-48F6-A84B-8C3B-98795D85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Lucie Azelart – Retail 2021 – EPITECH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1029E-DC95-B743-A0CF-7FA65EF8C0CA}"/>
              </a:ext>
            </a:extLst>
          </p:cNvPr>
          <p:cNvSpPr/>
          <p:nvPr/>
        </p:nvSpPr>
        <p:spPr>
          <a:xfrm>
            <a:off x="522511" y="1185038"/>
            <a:ext cx="108712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DIGITAL IN STORE: ACCOMPAGNER LES MAGASINS </a:t>
            </a:r>
            <a:br>
              <a:rPr lang="fr-FR" sz="2800" dirty="0"/>
            </a:br>
            <a:r>
              <a:rPr lang="fr-FR" sz="2800" dirty="0"/>
              <a:t>                                         EN REDONNANT LA MAIN AUX ÉQUIPES TERRAIN</a:t>
            </a:r>
            <a:endParaRPr lang="fr-FR" dirty="0"/>
          </a:p>
        </p:txBody>
      </p:sp>
      <p:pic>
        <p:nvPicPr>
          <p:cNvPr id="3" name="Image 2">
            <a:hlinkClick r:id="rId3"/>
            <a:extLst>
              <a:ext uri="{FF2B5EF4-FFF2-40B4-BE49-F238E27FC236}">
                <a16:creationId xmlns:a16="http://schemas.microsoft.com/office/drawing/2014/main" id="{2DCAFF16-9C40-634D-9BE0-EBF8C4D562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9" y="2333128"/>
            <a:ext cx="6712658" cy="44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1029E-DC95-B743-A0CF-7FA65EF8C0CA}"/>
              </a:ext>
            </a:extLst>
          </p:cNvPr>
          <p:cNvSpPr/>
          <p:nvPr/>
        </p:nvSpPr>
        <p:spPr>
          <a:xfrm>
            <a:off x="567558" y="1225863"/>
            <a:ext cx="128493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SE RÉINVENTER ET METTRE EN PLACE LE </a:t>
            </a:r>
            <a:r>
              <a:rPr lang="fr-FR" sz="2800" dirty="0">
                <a:hlinkClick r:id="rId3"/>
              </a:rPr>
              <a:t>TEST &amp; LEARN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A5D0CE-9A0B-4625-AA1B-8526D1D9C805}"/>
              </a:ext>
            </a:extLst>
          </p:cNvPr>
          <p:cNvSpPr/>
          <p:nvPr/>
        </p:nvSpPr>
        <p:spPr>
          <a:xfrm>
            <a:off x="6295696" y="2877537"/>
            <a:ext cx="541106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Deliveroo livre les produits surgelés Picard en moins de 30 minutes</a:t>
            </a:r>
            <a:br>
              <a:rPr lang="fr-FR" sz="2800" dirty="0"/>
            </a:br>
            <a:br>
              <a:rPr lang="fr-FR" sz="2800" dirty="0"/>
            </a:br>
            <a:r>
              <a:rPr lang="fr-FR" dirty="0"/>
              <a:t>Grâce à ce nouveau partenariat, bientôt en test dans 17 magasins Picard parisiens et franciliens, les clients de l’enseigne de surgelés pourront commander 180 références en un temps record.</a:t>
            </a:r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292BF7C8-4523-4494-82CA-16D3C0E4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8" y="2463523"/>
            <a:ext cx="5411061" cy="338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40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0" y="1655288"/>
            <a:ext cx="12192000" cy="52322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6 IA &amp; NEW TECH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906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pic>
        <p:nvPicPr>
          <p:cNvPr id="4" name="Image 3">
            <a:hlinkClick r:id="rId3"/>
            <a:extLst>
              <a:ext uri="{FF2B5EF4-FFF2-40B4-BE49-F238E27FC236}">
                <a16:creationId xmlns:a16="http://schemas.microsoft.com/office/drawing/2014/main" id="{E8B60255-609D-A345-BF6E-ABF149FE28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23"/>
          <a:stretch/>
        </p:blipFill>
        <p:spPr>
          <a:xfrm>
            <a:off x="851338" y="1018187"/>
            <a:ext cx="8671034" cy="541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4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577741" y="1178799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LE RÊVE DES RETAILERS: LE </a:t>
            </a:r>
            <a:r>
              <a:rPr lang="fr-FR" sz="2800" dirty="0">
                <a:hlinkClick r:id="rId3"/>
              </a:rPr>
              <a:t>COMMERCE PRÉDICTIF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23238CF-E4AB-9A45-A74E-804D2100D2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09" y="1966949"/>
            <a:ext cx="4267199" cy="42671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CE3878-04C9-3040-83E9-820E805454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6" y="2798659"/>
            <a:ext cx="8732433" cy="28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92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577741" y="1178799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LE RÊVE DES RETAILERS: LE </a:t>
            </a:r>
            <a:r>
              <a:rPr lang="fr-FR" sz="2800" dirty="0">
                <a:hlinkClick r:id="rId3"/>
              </a:rPr>
              <a:t>COMMERCE PRÉDICTIF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23238CF-E4AB-9A45-A74E-804D2100D2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09" y="1966949"/>
            <a:ext cx="4267199" cy="4267199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hlinkClick r:id="rId5"/>
            <a:extLst>
              <a:ext uri="{FF2B5EF4-FFF2-40B4-BE49-F238E27FC236}">
                <a16:creationId xmlns:a16="http://schemas.microsoft.com/office/drawing/2014/main" id="{FD43BAFB-0FD2-4E8B-BB13-80D798527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553"/>
            <a:ext cx="89789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68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461400" y="1228272"/>
            <a:ext cx="10891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hlinkClick r:id="rId3"/>
              </a:rPr>
              <a:t>LES ROBOTS</a:t>
            </a:r>
            <a:r>
              <a:rPr lang="fr-FR" sz="2800" dirty="0"/>
              <a:t>, LES PLUS RASSURANTS, ONT PROFITÉ DE LA PANDÉMIE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B3529B-4B73-9C44-BA6C-1B78DD4243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" y="2588584"/>
            <a:ext cx="5988476" cy="41328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B016276-53D5-2B4F-A883-7AA70DFB0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7440" y="2588584"/>
            <a:ext cx="6005293" cy="41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3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452321" y="1145311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L’AR/VR, POUR </a:t>
            </a:r>
            <a:r>
              <a:rPr lang="fr-FR" sz="2800" dirty="0">
                <a:hlinkClick r:id="rId3"/>
              </a:rPr>
              <a:t>ESSAYER LES PRODUITS VIRTUELLEMENT</a:t>
            </a:r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5F3FB5-9E34-C344-B18F-36E9927216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11411" b="3828"/>
          <a:stretch/>
        </p:blipFill>
        <p:spPr>
          <a:xfrm>
            <a:off x="875872" y="1786442"/>
            <a:ext cx="10095255" cy="46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88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538718" y="1274453"/>
            <a:ext cx="9013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LE </a:t>
            </a:r>
            <a:r>
              <a:rPr lang="fr-FR" sz="2800" dirty="0">
                <a:hlinkClick r:id="rId3"/>
              </a:rPr>
              <a:t>DESIGN SONORE</a:t>
            </a:r>
            <a:r>
              <a:rPr lang="fr-FR" sz="2800" dirty="0"/>
              <a:t>, POUR RENDRE PALPABLE L’IMPALPABLE 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5E4884-CB14-6B43-AB9A-24E756867EB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660" y="1971940"/>
            <a:ext cx="2959473" cy="4231363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22CA7E1-0889-49C3-8AF3-EC0955402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" r="2346"/>
          <a:stretch/>
        </p:blipFill>
        <p:spPr>
          <a:xfrm>
            <a:off x="538718" y="2164139"/>
            <a:ext cx="7472856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97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0" y="1841242"/>
            <a:ext cx="12192000" cy="5016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7 LOGISTIQUE &amp; IT</a:t>
            </a:r>
          </a:p>
          <a:p>
            <a:pPr marL="342900" indent="-342900" algn="ctr"/>
            <a:endParaRPr lang="fr-FR" sz="40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64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0" y="1706188"/>
            <a:ext cx="12192000" cy="52322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1 TRANSFORMATION SANITAIRE</a:t>
            </a: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846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1217666" y="1365292"/>
            <a:ext cx="103980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ÉMERGENCE DES </a:t>
            </a:r>
            <a:r>
              <a:rPr lang="fr-FR" sz="2800" dirty="0">
                <a:hlinkClick r:id="rId3"/>
              </a:rPr>
              <a:t>DARK SHOPS</a:t>
            </a:r>
            <a:r>
              <a:rPr lang="fr-FR" sz="2800" dirty="0"/>
              <a:t> PROVOQUÉE PAR LA CRISE SANITAIRE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298D13-A8B2-5047-844D-43AD6282E1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1" y="2190831"/>
            <a:ext cx="5149180" cy="28914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6774F1A-98B2-F44B-8B78-40B78413B1D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76" y="2276172"/>
            <a:ext cx="6095999" cy="2757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E8E798-B273-024A-BB24-76B0B722E33A}"/>
              </a:ext>
            </a:extLst>
          </p:cNvPr>
          <p:cNvSpPr/>
          <p:nvPr/>
        </p:nvSpPr>
        <p:spPr>
          <a:xfrm>
            <a:off x="320702" y="5233453"/>
            <a:ext cx="117353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La montée de l’e-commerce et du click &amp; </a:t>
            </a:r>
            <a:r>
              <a:rPr lang="fr-FR" dirty="0" err="1"/>
              <a:t>collect</a:t>
            </a:r>
            <a:r>
              <a:rPr lang="fr-FR" dirty="0"/>
              <a:t> a transformé le mode de fonctionnement des magasins. </a:t>
            </a:r>
          </a:p>
          <a:p>
            <a:pPr algn="ctr"/>
            <a:r>
              <a:rPr lang="fr-FR" dirty="0"/>
              <a:t>Ces derniers deviennent des espaces logistiques de préparation de commande, où les clients sont interdits.</a:t>
            </a:r>
          </a:p>
          <a:p>
            <a:pPr algn="ctr"/>
            <a:r>
              <a:rPr lang="fr-FR" dirty="0"/>
              <a:t>BED BATH &amp; BEYOND a ainsi transformé pendant la crise 25% des espaces magasin en hub logistique.</a:t>
            </a:r>
          </a:p>
        </p:txBody>
      </p:sp>
    </p:spTree>
    <p:extLst>
      <p:ext uri="{BB962C8B-B14F-4D97-AF65-F5344CB8AC3E}">
        <p14:creationId xmlns:p14="http://schemas.microsoft.com/office/powerpoint/2010/main" val="9170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203958" y="1083457"/>
            <a:ext cx="12192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REPENSER SA LOGISTIQUE: TRANSFORMER SES MAGASINS EN ENTREPÔTS?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A9C3B4-462F-CE49-82AE-14CEE762E5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2192000" cy="487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F9B3B5-5168-A444-99CE-9B73204DC5C9}"/>
              </a:ext>
            </a:extLst>
          </p:cNvPr>
          <p:cNvSpPr/>
          <p:nvPr/>
        </p:nvSpPr>
        <p:spPr>
          <a:xfrm>
            <a:off x="5381297" y="3053213"/>
            <a:ext cx="5349765" cy="273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hlinkClick r:id="rId4"/>
              </a:rPr>
              <a:t>MICRO-FULFILMENT</a:t>
            </a:r>
            <a:endParaRPr lang="fr-FR" sz="2400" dirty="0">
              <a:solidFill>
                <a:schemeClr val="tx1"/>
              </a:solidFill>
            </a:endParaRPr>
          </a:p>
          <a:p>
            <a:pPr algn="ctr"/>
            <a:r>
              <a:rPr lang="fr-FR" sz="2400" dirty="0">
                <a:solidFill>
                  <a:schemeClr val="tx1"/>
                </a:solidFill>
              </a:rPr>
              <a:t>BOPI </a:t>
            </a:r>
          </a:p>
          <a:p>
            <a:pPr algn="ctr"/>
            <a:r>
              <a:rPr lang="fr-FR" sz="2400" dirty="0">
                <a:solidFill>
                  <a:schemeClr val="tx1"/>
                </a:solidFill>
              </a:rPr>
              <a:t>CLICK &amp; COLLECT</a:t>
            </a:r>
          </a:p>
          <a:p>
            <a:pPr algn="ctr"/>
            <a:r>
              <a:rPr lang="fr-FR" sz="2400" dirty="0">
                <a:solidFill>
                  <a:schemeClr val="tx1"/>
                </a:solidFill>
              </a:rPr>
              <a:t>DRIVE</a:t>
            </a:r>
          </a:p>
          <a:p>
            <a:pPr algn="ctr"/>
            <a:r>
              <a:rPr lang="fr-FR" sz="2400" dirty="0">
                <a:solidFill>
                  <a:schemeClr val="tx1"/>
                </a:solidFill>
              </a:rPr>
              <a:t>SCAN &amp; PAY</a:t>
            </a:r>
          </a:p>
          <a:p>
            <a:pPr algn="ctr"/>
            <a:r>
              <a:rPr lang="fr-FR" sz="2400" dirty="0">
                <a:solidFill>
                  <a:schemeClr val="tx1"/>
                </a:solidFill>
              </a:rPr>
              <a:t>PICKUP IN STORE</a:t>
            </a:r>
          </a:p>
        </p:txBody>
      </p:sp>
    </p:spTree>
    <p:extLst>
      <p:ext uri="{BB962C8B-B14F-4D97-AF65-F5344CB8AC3E}">
        <p14:creationId xmlns:p14="http://schemas.microsoft.com/office/powerpoint/2010/main" val="2641945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35312-DF9B-714D-A70D-5EE6F04ACFF5}"/>
              </a:ext>
            </a:extLst>
          </p:cNvPr>
          <p:cNvSpPr/>
          <p:nvPr/>
        </p:nvSpPr>
        <p:spPr>
          <a:xfrm>
            <a:off x="591823" y="1206501"/>
            <a:ext cx="103980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LE E-COMMERCE ALIMENTAIRE POSE </a:t>
            </a:r>
          </a:p>
          <a:p>
            <a:r>
              <a:rPr lang="fr-FR" sz="2800" dirty="0"/>
              <a:t>                                     LA QUESTION DE </a:t>
            </a:r>
            <a:r>
              <a:rPr lang="fr-FR" sz="2800" dirty="0">
                <a:hlinkClick r:id="rId3"/>
              </a:rPr>
              <a:t>LA CHAINE DU FROID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A8FAF4-1982-384C-BC27-4B95613D8D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0" y="2057400"/>
            <a:ext cx="6723377" cy="44822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1EDBFF-8973-E44A-B945-9A8E94BA676D}"/>
              </a:ext>
            </a:extLst>
          </p:cNvPr>
          <p:cNvSpPr/>
          <p:nvPr/>
        </p:nvSpPr>
        <p:spPr>
          <a:xfrm>
            <a:off x="6558455" y="3041551"/>
            <a:ext cx="47746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CONTROLANT développe « Cold </a:t>
            </a:r>
            <a:r>
              <a:rPr lang="fr-FR" sz="2000" dirty="0" err="1"/>
              <a:t>chain</a:t>
            </a:r>
            <a:r>
              <a:rPr lang="fr-FR" sz="2000" dirty="0"/>
              <a:t> », un logiciel qui permet aux </a:t>
            </a:r>
            <a:r>
              <a:rPr lang="fr-FR" sz="2000" dirty="0" err="1"/>
              <a:t>retailers</a:t>
            </a:r>
            <a:r>
              <a:rPr lang="fr-FR" sz="2000" dirty="0"/>
              <a:t> alimentaires de tracer en temps réel leurs produits périssables et d’agir pro activement.</a:t>
            </a:r>
          </a:p>
        </p:txBody>
      </p:sp>
    </p:spTree>
    <p:extLst>
      <p:ext uri="{BB962C8B-B14F-4D97-AF65-F5344CB8AC3E}">
        <p14:creationId xmlns:p14="http://schemas.microsoft.com/office/powerpoint/2010/main" val="1193335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0" y="1781201"/>
            <a:ext cx="12192000" cy="58477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8 RSE</a:t>
            </a:r>
          </a:p>
          <a:p>
            <a:pPr marL="342900" indent="-342900" algn="ctr"/>
            <a:endParaRPr lang="fr-FR" sz="40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0293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22AACF4-35E3-4846-AF2A-8B9926D6BD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3448" y="2292687"/>
            <a:ext cx="8272324" cy="38733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2515A7-1211-7C4A-8C85-D00A2AFFC0B2}"/>
              </a:ext>
            </a:extLst>
          </p:cNvPr>
          <p:cNvSpPr/>
          <p:nvPr/>
        </p:nvSpPr>
        <p:spPr>
          <a:xfrm>
            <a:off x="581505" y="1239201"/>
            <a:ext cx="1170750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hlinkClick r:id="rId4"/>
              </a:rPr>
              <a:t>DE NOUVELLES ATTENTES</a:t>
            </a:r>
            <a:r>
              <a:rPr lang="fr-FR" sz="2800" dirty="0"/>
              <a:t> DE LA PART DES CONSOMMATEURS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4089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97A29C-9732-CF44-82C2-195802D6E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6390" y="2314701"/>
            <a:ext cx="8612660" cy="40416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D44B9C-C9E2-334E-97F6-4CE3C99C96BD}"/>
              </a:ext>
            </a:extLst>
          </p:cNvPr>
          <p:cNvSpPr/>
          <p:nvPr/>
        </p:nvSpPr>
        <p:spPr>
          <a:xfrm>
            <a:off x="484499" y="1216936"/>
            <a:ext cx="117075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LES DISTRIBUTEURS SANCTIONNENT DE PLUS EN PLUS </a:t>
            </a:r>
          </a:p>
          <a:p>
            <a:r>
              <a:rPr lang="fr-FR" sz="2800" dirty="0"/>
              <a:t>                                                      LES MARQUES PAS ASSEZ VERTUEUSES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542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515ABF-CA38-0048-AA82-91F39B22E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16"/>
          <a:stretch/>
        </p:blipFill>
        <p:spPr>
          <a:xfrm>
            <a:off x="2597688" y="1720771"/>
            <a:ext cx="6756519" cy="49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42AD28-62AA-C14B-9F60-3BC412D047F2}"/>
              </a:ext>
            </a:extLst>
          </p:cNvPr>
          <p:cNvSpPr/>
          <p:nvPr/>
        </p:nvSpPr>
        <p:spPr>
          <a:xfrm>
            <a:off x="484499" y="1138047"/>
            <a:ext cx="1170750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UNE </a:t>
            </a:r>
            <a:r>
              <a:rPr lang="fr-FR" sz="2800" dirty="0">
                <a:hlinkClick r:id="rId4"/>
              </a:rPr>
              <a:t>COMMUNICATION TRANSPARENTE</a:t>
            </a:r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496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0" y="1699557"/>
            <a:ext cx="12192000" cy="52322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9 SOCIAL</a:t>
            </a: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7443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3A9ADBE-EA9C-1E40-BDE9-F687C80B4D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190" y="2321456"/>
            <a:ext cx="9359620" cy="40312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4F705C-A0E1-1C4E-A205-96C36CD0ABD6}"/>
              </a:ext>
            </a:extLst>
          </p:cNvPr>
          <p:cNvSpPr/>
          <p:nvPr/>
        </p:nvSpPr>
        <p:spPr>
          <a:xfrm>
            <a:off x="349386" y="1099697"/>
            <a:ext cx="111728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CRÉATIVITÉ &amp; AUTHENTICITÉ:</a:t>
            </a:r>
          </a:p>
          <a:p>
            <a:r>
              <a:rPr lang="fr-FR" sz="2800" dirty="0"/>
              <a:t>                            LES NOUVEAUX LEVIERS D’ENGAGEMENT </a:t>
            </a:r>
            <a:r>
              <a:rPr lang="fr-FR" sz="2800" dirty="0">
                <a:hlinkClick r:id="rId4"/>
              </a:rPr>
              <a:t>TIK TOK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02284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C920E8-4CD4-3947-97FF-F29A918CE4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2247"/>
            <a:ext cx="9234487" cy="23773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E134530-5CF7-9A45-B415-350058B985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6383" y="2960193"/>
            <a:ext cx="6905617" cy="3457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60DB35-90F0-3F42-AD86-617BBA9A1EAB}"/>
              </a:ext>
            </a:extLst>
          </p:cNvPr>
          <p:cNvSpPr/>
          <p:nvPr/>
        </p:nvSpPr>
        <p:spPr>
          <a:xfrm>
            <a:off x="412448" y="1215437"/>
            <a:ext cx="11172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hlinkClick r:id="rId5"/>
              </a:rPr>
              <a:t>NETFLIX S’INSPIRE DE TIK TOK</a:t>
            </a:r>
            <a:r>
              <a:rPr lang="fr-FR" sz="2800" dirty="0"/>
              <a:t> POUR OPTIMISER LA FONCTION SEARCH</a:t>
            </a:r>
          </a:p>
        </p:txBody>
      </p:sp>
    </p:spTree>
    <p:extLst>
      <p:ext uri="{BB962C8B-B14F-4D97-AF65-F5344CB8AC3E}">
        <p14:creationId xmlns:p14="http://schemas.microsoft.com/office/powerpoint/2010/main" val="58508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0" y="1821988"/>
            <a:ext cx="4718957" cy="5078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1 TRANSFORMATION SANITAIRE</a:t>
            </a: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60C017-1599-D749-A376-49B9920F5FA9}"/>
              </a:ext>
            </a:extLst>
          </p:cNvPr>
          <p:cNvSpPr txBox="1"/>
          <p:nvPr/>
        </p:nvSpPr>
        <p:spPr>
          <a:xfrm>
            <a:off x="4740167" y="2596453"/>
            <a:ext cx="7451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UNE </a:t>
            </a:r>
            <a:r>
              <a:rPr lang="fr-FR" sz="2800" dirty="0">
                <a:hlinkClick r:id="rId3"/>
              </a:rPr>
              <a:t>TENDANCE</a:t>
            </a:r>
            <a:r>
              <a:rPr lang="fr-FR" sz="2800" dirty="0"/>
              <a:t> À RESTER CHEZ SOI </a:t>
            </a:r>
          </a:p>
          <a:p>
            <a:r>
              <a:rPr lang="fr-FR" sz="2800" dirty="0"/>
              <a:t>                        ACCÉLÉRÉE DEPUIS LE COVID</a:t>
            </a:r>
          </a:p>
          <a:p>
            <a:endParaRPr lang="fr-FR" sz="2800" dirty="0"/>
          </a:p>
          <a:p>
            <a:r>
              <a:rPr lang="fr-FR" sz="2800" i="1" dirty="0"/>
              <a:t>Les innovations en cours facilitent cette tendance. </a:t>
            </a:r>
            <a:br>
              <a:rPr lang="fr-FR" sz="2800" i="1" dirty="0"/>
            </a:br>
            <a:br>
              <a:rPr lang="fr-FR" sz="2800" i="1" dirty="0"/>
            </a:br>
            <a:r>
              <a:rPr lang="fr-FR" sz="2800" i="1" dirty="0"/>
              <a:t>Uber </a:t>
            </a:r>
            <a:r>
              <a:rPr lang="fr-FR" sz="2800" i="1" dirty="0">
                <a:hlinkClick r:id="rId4"/>
              </a:rPr>
              <a:t>teste</a:t>
            </a:r>
            <a:r>
              <a:rPr lang="fr-FR" sz="2800" i="1" dirty="0"/>
              <a:t> des </a:t>
            </a:r>
            <a:r>
              <a:rPr lang="fr-FR" sz="2800" b="1" i="1" dirty="0"/>
              <a:t>livraisons McDonald’s </a:t>
            </a:r>
            <a:br>
              <a:rPr lang="fr-FR" sz="2800" b="1" i="1" dirty="0"/>
            </a:br>
            <a:r>
              <a:rPr lang="fr-FR" sz="2800" b="1" i="1" dirty="0"/>
              <a:t>                                        par drone à San Diego.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00344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pic>
        <p:nvPicPr>
          <p:cNvPr id="4" name="Image 3" descr="Une image contenant plat&#10;&#10;Description générée automatiquement">
            <a:extLst>
              <a:ext uri="{FF2B5EF4-FFF2-40B4-BE49-F238E27FC236}">
                <a16:creationId xmlns:a16="http://schemas.microsoft.com/office/drawing/2014/main" id="{9029DEF6-4542-3C44-BA26-9E1023E63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96" y="2057400"/>
            <a:ext cx="2622231" cy="4664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5CCFB4-02C7-F34D-87B9-4AD739875A6F}"/>
              </a:ext>
            </a:extLst>
          </p:cNvPr>
          <p:cNvSpPr/>
          <p:nvPr/>
        </p:nvSpPr>
        <p:spPr>
          <a:xfrm>
            <a:off x="492552" y="1117320"/>
            <a:ext cx="10252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PINTEREST: LA NOUVELLE STRATÉGIE MEDIA CHEZ AUCHAN</a:t>
            </a:r>
          </a:p>
        </p:txBody>
      </p:sp>
      <p:pic>
        <p:nvPicPr>
          <p:cNvPr id="5" name="Image 4">
            <a:hlinkClick r:id="rId4"/>
            <a:extLst>
              <a:ext uri="{FF2B5EF4-FFF2-40B4-BE49-F238E27FC236}">
                <a16:creationId xmlns:a16="http://schemas.microsoft.com/office/drawing/2014/main" id="{4481C9AE-2258-EF44-A164-1D6132B2A0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06" y="2445404"/>
            <a:ext cx="6697898" cy="37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5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pic>
        <p:nvPicPr>
          <p:cNvPr id="4" name="Image 3">
            <a:hlinkClick r:id="rId3"/>
            <a:extLst>
              <a:ext uri="{FF2B5EF4-FFF2-40B4-BE49-F238E27FC236}">
                <a16:creationId xmlns:a16="http://schemas.microsoft.com/office/drawing/2014/main" id="{C7CE53CE-4E84-DF45-BC58-57754D504B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10" y="2009997"/>
            <a:ext cx="7978485" cy="4306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FE7E9F-42DF-4D4B-85AB-EA6AD4F738D5}"/>
              </a:ext>
            </a:extLst>
          </p:cNvPr>
          <p:cNvSpPr/>
          <p:nvPr/>
        </p:nvSpPr>
        <p:spPr>
          <a:xfrm>
            <a:off x="565647" y="1214438"/>
            <a:ext cx="10252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LE </a:t>
            </a:r>
            <a:r>
              <a:rPr lang="fr-FR" sz="2800" dirty="0">
                <a:hlinkClick r:id="rId5"/>
              </a:rPr>
              <a:t>LIVE SHOPPING</a:t>
            </a:r>
            <a:r>
              <a:rPr lang="fr-FR" sz="2800" dirty="0"/>
              <a:t> REMPLACERA LE TÉLÉ-ACHAT?</a:t>
            </a:r>
          </a:p>
        </p:txBody>
      </p:sp>
    </p:spTree>
    <p:extLst>
      <p:ext uri="{BB962C8B-B14F-4D97-AF65-F5344CB8AC3E}">
        <p14:creationId xmlns:p14="http://schemas.microsoft.com/office/powerpoint/2010/main" val="3962304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pic>
        <p:nvPicPr>
          <p:cNvPr id="5" name="Image 4">
            <a:hlinkClick r:id="rId3"/>
            <a:extLst>
              <a:ext uri="{FF2B5EF4-FFF2-40B4-BE49-F238E27FC236}">
                <a16:creationId xmlns:a16="http://schemas.microsoft.com/office/drawing/2014/main" id="{F1BE7308-F5DE-CA4D-90BC-A1693F0DA8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57" y="3007329"/>
            <a:ext cx="4383857" cy="2913144"/>
          </a:xfrm>
          <a:prstGeom prst="rect">
            <a:avLst/>
          </a:prstGeom>
        </p:spPr>
      </p:pic>
      <p:pic>
        <p:nvPicPr>
          <p:cNvPr id="9" name="Image 8">
            <a:hlinkClick r:id="rId5"/>
            <a:extLst>
              <a:ext uri="{FF2B5EF4-FFF2-40B4-BE49-F238E27FC236}">
                <a16:creationId xmlns:a16="http://schemas.microsoft.com/office/drawing/2014/main" id="{2B73C9D8-2897-2648-B3B1-913F9082ACA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90" y="2084582"/>
            <a:ext cx="6416817" cy="42717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1DFA57-4D98-EC43-9202-E9F31CB255B7}"/>
              </a:ext>
            </a:extLst>
          </p:cNvPr>
          <p:cNvSpPr/>
          <p:nvPr/>
        </p:nvSpPr>
        <p:spPr>
          <a:xfrm>
            <a:off x="555137" y="1301781"/>
            <a:ext cx="10252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SPACES: LA CONVERSATION AUDIO ARRIVE SUR TWITTER</a:t>
            </a:r>
          </a:p>
        </p:txBody>
      </p:sp>
    </p:spTree>
    <p:extLst>
      <p:ext uri="{BB962C8B-B14F-4D97-AF65-F5344CB8AC3E}">
        <p14:creationId xmlns:p14="http://schemas.microsoft.com/office/powerpoint/2010/main" val="3809324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8EADB9-80CC-3E46-908B-4A0CC0AF1135}"/>
              </a:ext>
            </a:extLst>
          </p:cNvPr>
          <p:cNvSpPr/>
          <p:nvPr/>
        </p:nvSpPr>
        <p:spPr>
          <a:xfrm>
            <a:off x="660240" y="1164078"/>
            <a:ext cx="10252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LE </a:t>
            </a:r>
            <a:r>
              <a:rPr lang="fr-FR" sz="2800" dirty="0">
                <a:hlinkClick r:id="rId3"/>
              </a:rPr>
              <a:t>SOCIAL RETAIL STORE</a:t>
            </a:r>
            <a:r>
              <a:rPr lang="fr-FR" sz="2800" dirty="0"/>
              <a:t> DE BURBERRY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AAC7CA-48EF-D941-B4AA-B2F86281A5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6" y="2111663"/>
            <a:ext cx="4817856" cy="4205059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9BB213-5FA2-814B-B665-44529B6E5E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09" y="2499726"/>
            <a:ext cx="7621763" cy="34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77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EN CONLUSION: </a:t>
            </a:r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  <a:hlinkClick r:id="rId3"/>
              </a:rPr>
              <a:t>LES ENJEUX</a:t>
            </a:r>
            <a:endParaRPr lang="fr-FR" sz="4000" b="1" dirty="0">
              <a:latin typeface="Montserrat" charset="0"/>
              <a:ea typeface="Montserrat" charset="0"/>
              <a:cs typeface="Montserrat" charset="0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EB36D-0CAB-F741-BD80-C643AED34B3D}"/>
              </a:ext>
            </a:extLst>
          </p:cNvPr>
          <p:cNvSpPr/>
          <p:nvPr/>
        </p:nvSpPr>
        <p:spPr>
          <a:xfrm>
            <a:off x="736600" y="2005642"/>
            <a:ext cx="1163691" cy="11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75F65-30F3-524A-8B64-45B9DB280B74}"/>
              </a:ext>
            </a:extLst>
          </p:cNvPr>
          <p:cNvSpPr/>
          <p:nvPr/>
        </p:nvSpPr>
        <p:spPr>
          <a:xfrm>
            <a:off x="796818" y="4132616"/>
            <a:ext cx="1163691" cy="11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3430BA-AA30-CB43-B820-AA814854AAD0}"/>
              </a:ext>
            </a:extLst>
          </p:cNvPr>
          <p:cNvSpPr/>
          <p:nvPr/>
        </p:nvSpPr>
        <p:spPr>
          <a:xfrm>
            <a:off x="4659389" y="2005642"/>
            <a:ext cx="1163691" cy="11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37F5D3-C940-D44D-9352-288BCD2F2578}"/>
              </a:ext>
            </a:extLst>
          </p:cNvPr>
          <p:cNvSpPr/>
          <p:nvPr/>
        </p:nvSpPr>
        <p:spPr>
          <a:xfrm>
            <a:off x="8153400" y="2005642"/>
            <a:ext cx="1163691" cy="11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0B8543-A4FA-8C49-BE38-28EAC102A040}"/>
              </a:ext>
            </a:extLst>
          </p:cNvPr>
          <p:cNvSpPr/>
          <p:nvPr/>
        </p:nvSpPr>
        <p:spPr>
          <a:xfrm>
            <a:off x="4659389" y="4132616"/>
            <a:ext cx="1163691" cy="11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A019BE-EB21-5147-B9E5-E046E88867BE}"/>
              </a:ext>
            </a:extLst>
          </p:cNvPr>
          <p:cNvSpPr/>
          <p:nvPr/>
        </p:nvSpPr>
        <p:spPr>
          <a:xfrm>
            <a:off x="8152150" y="4132616"/>
            <a:ext cx="1163691" cy="11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6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CAF0A2-BA15-1148-B93D-DAE8905D97B2}"/>
              </a:ext>
            </a:extLst>
          </p:cNvPr>
          <p:cNvSpPr txBox="1"/>
          <p:nvPr/>
        </p:nvSpPr>
        <p:spPr>
          <a:xfrm>
            <a:off x="1960509" y="2005642"/>
            <a:ext cx="2270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E-commerce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44CA35-3A6E-C946-B751-E26B6B451AB4}"/>
              </a:ext>
            </a:extLst>
          </p:cNvPr>
          <p:cNvSpPr txBox="1"/>
          <p:nvPr/>
        </p:nvSpPr>
        <p:spPr>
          <a:xfrm>
            <a:off x="5864600" y="2005642"/>
            <a:ext cx="2270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Agilité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1BB2A7-5762-994B-948F-621BDA23F1DF}"/>
              </a:ext>
            </a:extLst>
          </p:cNvPr>
          <p:cNvSpPr txBox="1"/>
          <p:nvPr/>
        </p:nvSpPr>
        <p:spPr>
          <a:xfrm>
            <a:off x="9369727" y="2005641"/>
            <a:ext cx="2270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Fidélité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60330B-3AD3-3443-BFE1-5B04BDA4AFF1}"/>
              </a:ext>
            </a:extLst>
          </p:cNvPr>
          <p:cNvSpPr txBox="1"/>
          <p:nvPr/>
        </p:nvSpPr>
        <p:spPr>
          <a:xfrm>
            <a:off x="1960509" y="4147750"/>
            <a:ext cx="269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RSE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3F783DE-4543-654E-A9C6-B01796EF6744}"/>
              </a:ext>
            </a:extLst>
          </p:cNvPr>
          <p:cNvSpPr txBox="1"/>
          <p:nvPr/>
        </p:nvSpPr>
        <p:spPr>
          <a:xfrm>
            <a:off x="5884476" y="4147750"/>
            <a:ext cx="2270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Local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F94A21B-CB5E-4141-B7F3-A311F07A53DF}"/>
              </a:ext>
            </a:extLst>
          </p:cNvPr>
          <p:cNvSpPr txBox="1"/>
          <p:nvPr/>
        </p:nvSpPr>
        <p:spPr>
          <a:xfrm>
            <a:off x="9369727" y="4132616"/>
            <a:ext cx="269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Expérience client</a:t>
            </a:r>
          </a:p>
        </p:txBody>
      </p:sp>
    </p:spTree>
    <p:extLst>
      <p:ext uri="{BB962C8B-B14F-4D97-AF65-F5344CB8AC3E}">
        <p14:creationId xmlns:p14="http://schemas.microsoft.com/office/powerpoint/2010/main" val="158660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B6B2A3-2508-7847-9C1C-AE8724352A5A}"/>
              </a:ext>
            </a:extLst>
          </p:cNvPr>
          <p:cNvSpPr txBox="1"/>
          <p:nvPr/>
        </p:nvSpPr>
        <p:spPr>
          <a:xfrm>
            <a:off x="443683" y="1464787"/>
            <a:ext cx="82588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UN RAPPORT À L’HYGIÈNE ET À LA SANTÉ QUI CHANGE:</a:t>
            </a:r>
          </a:p>
          <a:p>
            <a:endParaRPr lang="fr-FR" sz="2400" dirty="0"/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sz="2000" dirty="0"/>
              <a:t>TV médecine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sz="2000" dirty="0"/>
              <a:t>IOT du sport et du bien être (vélo connectée à la maison)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sz="2000" dirty="0"/>
              <a:t>Livraison de médicaments par drone ZIPLINE</a:t>
            </a:r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sz="2000" dirty="0"/>
              <a:t>Investissement massif des GAFAM dans la santé connectée</a:t>
            </a:r>
          </a:p>
          <a:p>
            <a:pPr marL="800100" lvl="1" indent="-3429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FR" sz="2000" dirty="0"/>
              <a:t>Le </a:t>
            </a:r>
            <a:r>
              <a:rPr lang="fr-FR" sz="2000" dirty="0">
                <a:hlinkClick r:id="rId3"/>
              </a:rPr>
              <a:t>bracelet à abonnement</a:t>
            </a:r>
            <a:r>
              <a:rPr lang="fr-FR" sz="2000" dirty="0"/>
              <a:t> d’Amazon</a:t>
            </a:r>
          </a:p>
          <a:p>
            <a:endParaRPr lang="fr-FR" sz="2400" dirty="0"/>
          </a:p>
          <a:p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CFB9DD-4734-4F4A-A951-B2B228F1C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400" y="2200803"/>
            <a:ext cx="3963794" cy="37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7BC22-D4D4-7942-9942-0F162B9C58F9}"/>
              </a:ext>
            </a:extLst>
          </p:cNvPr>
          <p:cNvSpPr/>
          <p:nvPr/>
        </p:nvSpPr>
        <p:spPr>
          <a:xfrm>
            <a:off x="0" y="1843004"/>
            <a:ext cx="12288982" cy="50167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 algn="ctr"/>
            <a:r>
              <a:rPr lang="fr-FR" sz="4000" dirty="0">
                <a:solidFill>
                  <a:schemeClr val="bg1"/>
                </a:solidFill>
              </a:rPr>
              <a:t># 2 TRANSFORMATION MOBILITÉ</a:t>
            </a:r>
          </a:p>
          <a:p>
            <a:pPr marL="342900" indent="-342900" algn="ctr"/>
            <a:endParaRPr lang="fr-FR" sz="4000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endParaRPr lang="fr-FR" dirty="0">
              <a:solidFill>
                <a:schemeClr val="bg1"/>
              </a:solidFill>
            </a:endParaRPr>
          </a:p>
          <a:p>
            <a:pPr marL="342900" indent="-342900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286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 RETAIL &amp; E-COMMERCE 2021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B6B2A3-2508-7847-9C1C-AE8724352A5A}"/>
              </a:ext>
            </a:extLst>
          </p:cNvPr>
          <p:cNvSpPr txBox="1"/>
          <p:nvPr/>
        </p:nvSpPr>
        <p:spPr>
          <a:xfrm>
            <a:off x="736600" y="1472529"/>
            <a:ext cx="8571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ACCÉLÉRATION DU BUSINESS DES VOITURES AUTONOMES</a:t>
            </a:r>
          </a:p>
          <a:p>
            <a:endParaRPr lang="fr-FR"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FCFC60-D0B3-474C-A6F3-FF83F6DFBE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058" y="2933974"/>
            <a:ext cx="4547809" cy="318305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3E5E39EF-E21C-1948-AA04-897B6B7D3E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2076" y="2732691"/>
            <a:ext cx="6217558" cy="34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2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4D157B-5DB5-1340-BE8D-D2117282CCCE}"/>
              </a:ext>
            </a:extLst>
          </p:cNvPr>
          <p:cNvSpPr/>
          <p:nvPr/>
        </p:nvSpPr>
        <p:spPr>
          <a:xfrm>
            <a:off x="-457200" y="541278"/>
            <a:ext cx="2387600" cy="373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EF4BAA5-8A27-EF40-BD9E-4A87066A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09" y="2471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latin typeface="Montserrat" charset="0"/>
                <a:ea typeface="Montserrat" charset="0"/>
                <a:cs typeface="Montserrat" charset="0"/>
                <a:sym typeface="Arial"/>
              </a:rPr>
              <a:t>RETAIL &amp; E-COMMERCE 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E992-C638-1840-80F6-F5817FAB651D}"/>
              </a:ext>
            </a:extLst>
          </p:cNvPr>
          <p:cNvSpPr/>
          <p:nvPr/>
        </p:nvSpPr>
        <p:spPr>
          <a:xfrm>
            <a:off x="6726239" y="2722514"/>
            <a:ext cx="4114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Octobre 2020, Tesco s’associe à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Manna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 pour un essai de livraison à domicile à Galway.</a:t>
            </a:r>
          </a:p>
          <a:p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Le service permet aux clients de commander des petits paniers à la demande depuis le site web.</a:t>
            </a:r>
          </a:p>
        </p:txBody>
      </p:sp>
      <p:pic>
        <p:nvPicPr>
          <p:cNvPr id="5" name="Image 4">
            <a:hlinkClick r:id="rId3"/>
            <a:extLst>
              <a:ext uri="{FF2B5EF4-FFF2-40B4-BE49-F238E27FC236}">
                <a16:creationId xmlns:a16="http://schemas.microsoft.com/office/drawing/2014/main" id="{36618CE2-96F7-7F40-81C8-1BFEBE099E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209" y="1984790"/>
            <a:ext cx="9873582" cy="446158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C630C58-B0D0-294D-9E0B-910266DD969D}"/>
              </a:ext>
            </a:extLst>
          </p:cNvPr>
          <p:cNvSpPr txBox="1"/>
          <p:nvPr/>
        </p:nvSpPr>
        <p:spPr>
          <a:xfrm>
            <a:off x="736600" y="1203173"/>
            <a:ext cx="8571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LA DEMANDE ET LES STANDARDS DE LIVRAISON AUGMENTENT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6422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37256</TotalTime>
  <Words>2257</Words>
  <Application>Microsoft Office PowerPoint</Application>
  <PresentationFormat>Grand écran</PresentationFormat>
  <Paragraphs>481</Paragraphs>
  <Slides>54</Slides>
  <Notes>53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Montserrat</vt:lpstr>
      <vt:lpstr>Thème Office</vt:lpstr>
      <vt:lpstr>Présentation PowerPoint</vt:lpstr>
      <vt:lpstr> RETAIL &amp; E-COMMERCE 2021</vt:lpstr>
      <vt:lpstr>INSIGHTS RETAIL &amp; E-COMMERCE</vt:lpstr>
      <vt:lpstr> RETAIL &amp; E-COMMERCE 2021</vt:lpstr>
      <vt:lpstr> RETAIL &amp; E-COMMERCE 2021</vt:lpstr>
      <vt:lpstr> RETAIL &amp; E-COMMERCE 2021</vt:lpstr>
      <vt:lpstr>RETAIL &amp; E-COMMERCE 2021</vt:lpstr>
      <vt:lpstr> 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 RETAIL &amp; E-COMMERCE 2021</vt:lpstr>
      <vt:lpstr> RETAIL &amp; E-COMMERCE 2021</vt:lpstr>
      <vt:lpstr> RETAIL &amp; E-COMMERCE 2021</vt:lpstr>
      <vt:lpstr> RETAIL &amp; E-COMMERCE 2021</vt:lpstr>
      <vt:lpstr> 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 RETAIL &amp; E-COMMERCE 2021</vt:lpstr>
      <vt:lpstr> RETAIL &amp; E-COMMERCE 2021</vt:lpstr>
      <vt:lpstr> RETAIL &amp; E-COMMERCE 2021</vt:lpstr>
      <vt:lpstr> 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RETAIL &amp; E-COMMERCE 2021</vt:lpstr>
      <vt:lpstr>EN CONLUSION: LES ENJEUX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Réussir ses interviews exploratoires</dc:title>
  <dc:creator>Lucie Azelart</dc:creator>
  <cp:lastModifiedBy>gaspard varennes</cp:lastModifiedBy>
  <cp:revision>122</cp:revision>
  <dcterms:created xsi:type="dcterms:W3CDTF">2020-01-31T08:18:27Z</dcterms:created>
  <dcterms:modified xsi:type="dcterms:W3CDTF">2021-06-03T08:50:09Z</dcterms:modified>
</cp:coreProperties>
</file>